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3.xml" ContentType="application/vnd.openxmlformats-officedocument.presentationml.slideLayout+xml"/>
  <Override PartName="/ppt/theme/theme4.xml" ContentType="application/vnd.openxmlformats-officedocument.theme+xml"/>
  <Override PartName="/ppt/slideLayouts/slideLayout4.xml" ContentType="application/vnd.openxmlformats-officedocument.presentationml.slideLayout+xml"/>
  <Override PartName="/ppt/theme/theme5.xml" ContentType="application/vnd.openxmlformats-officedocument.theme+xml"/>
  <Override PartName="/ppt/slideLayouts/slideLayout5.xml" ContentType="application/vnd.openxmlformats-officedocument.presentationml.slideLayout+xml"/>
  <Override PartName="/ppt/theme/theme6.xml" ContentType="application/vnd.openxmlformats-officedocument.theme+xml"/>
  <Override PartName="/ppt/slideLayouts/slideLayout6.xml" ContentType="application/vnd.openxmlformats-officedocument.presentationml.slideLayout+xml"/>
  <Override PartName="/ppt/theme/theme7.xml" ContentType="application/vnd.openxmlformats-officedocument.theme+xml"/>
  <Override PartName="/ppt/slideLayouts/slideLayout7.xml" ContentType="application/vnd.openxmlformats-officedocument.presentationml.slideLayout+xml"/>
  <Override PartName="/ppt/theme/theme8.xml" ContentType="application/vnd.openxmlformats-officedocument.theme+xml"/>
  <Override PartName="/ppt/slideLayouts/slideLayout8.xml" ContentType="application/vnd.openxmlformats-officedocument.presentationml.slideLayout+xml"/>
  <Override PartName="/ppt/theme/theme9.xml" ContentType="application/vnd.openxmlformats-officedocument.theme+xml"/>
  <Override PartName="/ppt/slideLayouts/slideLayout9.xml" ContentType="application/vnd.openxmlformats-officedocument.presentationml.slideLayout+xml"/>
  <Override PartName="/ppt/theme/theme10.xml" ContentType="application/vnd.openxmlformats-officedocument.theme+xml"/>
  <Override PartName="/ppt/slideLayouts/slideLayout10.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8" r:id="rId1"/>
    <p:sldMasterId id="2147483659" r:id="rId2"/>
    <p:sldMasterId id="2147483660" r:id="rId3"/>
    <p:sldMasterId id="2147483661" r:id="rId4"/>
    <p:sldMasterId id="2147483662" r:id="rId5"/>
    <p:sldMasterId id="2147483663" r:id="rId6"/>
    <p:sldMasterId id="2147483664" r:id="rId7"/>
    <p:sldMasterId id="2147483665" r:id="rId8"/>
    <p:sldMasterId id="2147483666" r:id="rId9"/>
    <p:sldMasterId id="2147483667" r:id="rId10"/>
    <p:sldMasterId id="2147483668" r:id="rId11"/>
  </p:sldMasterIdLst>
  <p:notesMasterIdLst>
    <p:notesMasterId r:id="rId35"/>
  </p:notesMasterIdLst>
  <p:sldIdLst>
    <p:sldId id="256" r:id="rId12"/>
    <p:sldId id="303" r:id="rId13"/>
    <p:sldId id="304" r:id="rId14"/>
    <p:sldId id="263" r:id="rId15"/>
    <p:sldId id="305" r:id="rId16"/>
    <p:sldId id="306" r:id="rId17"/>
    <p:sldId id="310" r:id="rId18"/>
    <p:sldId id="311" r:id="rId19"/>
    <p:sldId id="312" r:id="rId20"/>
    <p:sldId id="319" r:id="rId21"/>
    <p:sldId id="320" r:id="rId22"/>
    <p:sldId id="321" r:id="rId23"/>
    <p:sldId id="322" r:id="rId24"/>
    <p:sldId id="323" r:id="rId25"/>
    <p:sldId id="324" r:id="rId26"/>
    <p:sldId id="325" r:id="rId27"/>
    <p:sldId id="326" r:id="rId28"/>
    <p:sldId id="327" r:id="rId29"/>
    <p:sldId id="328" r:id="rId30"/>
    <p:sldId id="329" r:id="rId31"/>
    <p:sldId id="330" r:id="rId32"/>
    <p:sldId id="331" r:id="rId33"/>
    <p:sldId id="348" r:id="rId34"/>
  </p:sldIdLst>
  <p:sldSz cx="9144000" cy="6858000" type="screen4x3"/>
  <p:notesSz cx="6797675" cy="9926638"/>
  <p:embeddedFontLst>
    <p:embeddedFont>
      <p:font typeface="Calibri" panose="020F0502020204030204" pitchFamily="34" charset="0"/>
      <p:regular r:id="rId36"/>
      <p:bold r:id="rId37"/>
      <p:italic r:id="rId38"/>
      <p:boldItalic r:id="rId3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7B8785ED-B5E2-4DF7-84F2-FA94F4F5938D}">
  <a:tblStyle styleId="{7B8785ED-B5E2-4DF7-84F2-FA94F4F5938D}" styleName="Table_0"/>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5" d="100"/>
          <a:sy n="115" d="100"/>
        </p:scale>
        <p:origin x="-1524" y="-6"/>
      </p:cViewPr>
      <p:guideLst>
        <p:guide orient="horz" pos="2160"/>
        <p:guide pos="2880"/>
      </p:guideLst>
    </p:cSldViewPr>
  </p:slideViewPr>
  <p:notesTextViewPr>
    <p:cViewPr>
      <p:scale>
        <a:sx n="1" d="1"/>
        <a:sy n="1" d="1"/>
      </p:scale>
      <p:origin x="0" y="0"/>
    </p:cViewPr>
  </p:notesTextViewPr>
  <p:sorterViewPr>
    <p:cViewPr>
      <p:scale>
        <a:sx n="100" d="100"/>
        <a:sy n="100" d="100"/>
      </p:scale>
      <p:origin x="0" y="39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font" Target="fonts/font4.fntdata"/><Relationship Id="rId3" Type="http://schemas.openxmlformats.org/officeDocument/2006/relationships/slideMaster" Target="slideMasters/slideMaster3.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font" Target="fonts/font3.fntdata"/><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font" Target="fonts/font2.fntdata"/><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font" Target="fonts/font1.fntdata"/><Relationship Id="rId10" Type="http://schemas.openxmlformats.org/officeDocument/2006/relationships/slideMaster" Target="slideMasters/slideMaster10.xml"/><Relationship Id="rId19" Type="http://schemas.openxmlformats.org/officeDocument/2006/relationships/slide" Target="slides/slide8.xml"/><Relationship Id="rId31" Type="http://schemas.openxmlformats.org/officeDocument/2006/relationships/slide" Target="slides/slide2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notesMaster" Target="notesMasters/notesMaster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44811" cy="496886"/>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51275" y="0"/>
            <a:ext cx="2944811" cy="496886"/>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rgbClr val="000000"/>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917575" y="744537"/>
            <a:ext cx="4962525" cy="3722686"/>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679450" y="4716462"/>
            <a:ext cx="5438774" cy="4465636"/>
          </a:xfrm>
          <a:prstGeom prst="rect">
            <a:avLst/>
          </a:prstGeom>
          <a:noFill/>
          <a:ln>
            <a:noFill/>
          </a:ln>
        </p:spPr>
        <p:txBody>
          <a:bodyPr lIns="91425" tIns="91425" rIns="91425" bIns="91425" anchor="t" anchorCtr="0"/>
          <a:lstStyle>
            <a:lvl1pPr marL="0" marR="0" lvl="0" indent="0" algn="l" rtl="0">
              <a:spcBef>
                <a:spcPts val="0"/>
              </a:spcBef>
              <a:buNone/>
              <a:defRPr sz="1800" b="0" i="0" u="none" strike="noStrike" cap="none"/>
            </a:lvl1pPr>
            <a:lvl2pPr marL="457200" marR="0" lvl="1" indent="0" algn="l" rtl="0">
              <a:spcBef>
                <a:spcPts val="0"/>
              </a:spcBef>
              <a:buNone/>
              <a:defRPr sz="1800" b="0" i="0" u="none" strike="noStrike" cap="none"/>
            </a:lvl2pPr>
            <a:lvl3pPr marL="914400" marR="0" lvl="2" indent="0" algn="l" rtl="0">
              <a:spcBef>
                <a:spcPts val="0"/>
              </a:spcBef>
              <a:buNone/>
              <a:defRPr sz="1800" b="0" i="0" u="none" strike="noStrike" cap="none"/>
            </a:lvl3pPr>
            <a:lvl4pPr marL="1371600" marR="0" lvl="3" indent="0" algn="l" rtl="0">
              <a:spcBef>
                <a:spcPts val="0"/>
              </a:spcBef>
              <a:buNone/>
              <a:defRPr sz="1800" b="0" i="0" u="none" strike="noStrike" cap="none"/>
            </a:lvl4pPr>
            <a:lvl5pPr marL="1828800" marR="0" lvl="4" indent="0" algn="l" rtl="0">
              <a:spcBef>
                <a:spcPts val="0"/>
              </a:spcBef>
              <a:buNone/>
              <a:defRPr sz="1800" b="0" i="0" u="none" strike="noStrike" cap="none"/>
            </a:lvl5pPr>
            <a:lvl6pPr marL="2286000" marR="0" lvl="5" indent="0" algn="l" rtl="0">
              <a:spcBef>
                <a:spcPts val="0"/>
              </a:spcBef>
              <a:buNone/>
              <a:defRPr sz="1800" b="0" i="0" u="none" strike="noStrike" cap="none"/>
            </a:lvl6pPr>
            <a:lvl7pPr marL="2743200" marR="0" lvl="6" indent="0" algn="l" rtl="0">
              <a:spcBef>
                <a:spcPts val="0"/>
              </a:spcBef>
              <a:buNone/>
              <a:defRPr sz="1800" b="0" i="0" u="none" strike="noStrike" cap="none"/>
            </a:lvl7pPr>
            <a:lvl8pPr marL="3200400" marR="0" lvl="7" indent="0" algn="l" rtl="0">
              <a:spcBef>
                <a:spcPts val="0"/>
              </a:spcBef>
              <a:buNone/>
              <a:defRPr sz="1800" b="0" i="0" u="none" strike="noStrike" cap="none"/>
            </a:lvl8pPr>
            <a:lvl9pPr marL="3657600" marR="0" lvl="8" indent="0" algn="l" rtl="0">
              <a:spcBef>
                <a:spcPts val="0"/>
              </a:spcBef>
              <a:buNone/>
              <a:defRPr sz="1800" b="0" i="0" u="none" strike="noStrike" cap="none"/>
            </a:lvl9pPr>
          </a:lstStyle>
          <a:p>
            <a:endParaRPr/>
          </a:p>
        </p:txBody>
      </p:sp>
      <p:sp>
        <p:nvSpPr>
          <p:cNvPr id="7" name="Shape 7"/>
          <p:cNvSpPr txBox="1">
            <a:spLocks noGrp="1"/>
          </p:cNvSpPr>
          <p:nvPr>
            <p:ph type="ftr" idx="11"/>
          </p:nvPr>
        </p:nvSpPr>
        <p:spPr>
          <a:xfrm>
            <a:off x="0" y="9428161"/>
            <a:ext cx="2944811" cy="496886"/>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51275" y="9428161"/>
            <a:ext cx="2944811" cy="496886"/>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77747338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114" name="Shape 11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9"/>
        <p:cNvGrpSpPr/>
        <p:nvPr/>
      </p:nvGrpSpPr>
      <p:grpSpPr>
        <a:xfrm>
          <a:off x="0" y="0"/>
          <a:ext cx="0" cy="0"/>
          <a:chOff x="0" y="0"/>
          <a:chExt cx="0" cy="0"/>
        </a:xfrm>
      </p:grpSpPr>
      <p:sp>
        <p:nvSpPr>
          <p:cNvPr id="860" name="Shape 860"/>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861" name="Shape 861"/>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0"/>
        <p:cNvGrpSpPr/>
        <p:nvPr/>
      </p:nvGrpSpPr>
      <p:grpSpPr>
        <a:xfrm>
          <a:off x="0" y="0"/>
          <a:ext cx="0" cy="0"/>
          <a:chOff x="0" y="0"/>
          <a:chExt cx="0" cy="0"/>
        </a:xfrm>
      </p:grpSpPr>
      <p:sp>
        <p:nvSpPr>
          <p:cNvPr id="921" name="Shape 921"/>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922" name="Shape 92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1"/>
        <p:cNvGrpSpPr/>
        <p:nvPr/>
      </p:nvGrpSpPr>
      <p:grpSpPr>
        <a:xfrm>
          <a:off x="0" y="0"/>
          <a:ext cx="0" cy="0"/>
          <a:chOff x="0" y="0"/>
          <a:chExt cx="0" cy="0"/>
        </a:xfrm>
      </p:grpSpPr>
      <p:sp>
        <p:nvSpPr>
          <p:cNvPr id="972" name="Shape 972"/>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973" name="Shape 973"/>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9"/>
        <p:cNvGrpSpPr/>
        <p:nvPr/>
      </p:nvGrpSpPr>
      <p:grpSpPr>
        <a:xfrm>
          <a:off x="0" y="0"/>
          <a:ext cx="0" cy="0"/>
          <a:chOff x="0" y="0"/>
          <a:chExt cx="0" cy="0"/>
        </a:xfrm>
      </p:grpSpPr>
      <p:sp>
        <p:nvSpPr>
          <p:cNvPr id="1020" name="Shape 1020"/>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1021" name="Shape 1021"/>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8"/>
        <p:cNvGrpSpPr/>
        <p:nvPr/>
      </p:nvGrpSpPr>
      <p:grpSpPr>
        <a:xfrm>
          <a:off x="0" y="0"/>
          <a:ext cx="0" cy="0"/>
          <a:chOff x="0" y="0"/>
          <a:chExt cx="0" cy="0"/>
        </a:xfrm>
      </p:grpSpPr>
      <p:sp>
        <p:nvSpPr>
          <p:cNvPr id="1029" name="Shape 1029"/>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1030" name="Shape 103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8"/>
        <p:cNvGrpSpPr/>
        <p:nvPr/>
      </p:nvGrpSpPr>
      <p:grpSpPr>
        <a:xfrm>
          <a:off x="0" y="0"/>
          <a:ext cx="0" cy="0"/>
          <a:chOff x="0" y="0"/>
          <a:chExt cx="0" cy="0"/>
        </a:xfrm>
      </p:grpSpPr>
      <p:sp>
        <p:nvSpPr>
          <p:cNvPr id="1039" name="Shape 1039"/>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1040" name="Shape 104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7"/>
        <p:cNvGrpSpPr/>
        <p:nvPr/>
      </p:nvGrpSpPr>
      <p:grpSpPr>
        <a:xfrm>
          <a:off x="0" y="0"/>
          <a:ext cx="0" cy="0"/>
          <a:chOff x="0" y="0"/>
          <a:chExt cx="0" cy="0"/>
        </a:xfrm>
      </p:grpSpPr>
      <p:sp>
        <p:nvSpPr>
          <p:cNvPr id="1048" name="Shape 1048"/>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1049" name="Shape 1049"/>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6"/>
        <p:cNvGrpSpPr/>
        <p:nvPr/>
      </p:nvGrpSpPr>
      <p:grpSpPr>
        <a:xfrm>
          <a:off x="0" y="0"/>
          <a:ext cx="0" cy="0"/>
          <a:chOff x="0" y="0"/>
          <a:chExt cx="0" cy="0"/>
        </a:xfrm>
      </p:grpSpPr>
      <p:sp>
        <p:nvSpPr>
          <p:cNvPr id="1057" name="Shape 1057"/>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1058" name="Shape 105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6"/>
        <p:cNvGrpSpPr/>
        <p:nvPr/>
      </p:nvGrpSpPr>
      <p:grpSpPr>
        <a:xfrm>
          <a:off x="0" y="0"/>
          <a:ext cx="0" cy="0"/>
          <a:chOff x="0" y="0"/>
          <a:chExt cx="0" cy="0"/>
        </a:xfrm>
      </p:grpSpPr>
      <p:sp>
        <p:nvSpPr>
          <p:cNvPr id="1067" name="Shape 1067"/>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1068" name="Shape 106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5"/>
        <p:cNvGrpSpPr/>
        <p:nvPr/>
      </p:nvGrpSpPr>
      <p:grpSpPr>
        <a:xfrm>
          <a:off x="0" y="0"/>
          <a:ext cx="0" cy="0"/>
          <a:chOff x="0" y="0"/>
          <a:chExt cx="0" cy="0"/>
        </a:xfrm>
      </p:grpSpPr>
      <p:sp>
        <p:nvSpPr>
          <p:cNvPr id="1076" name="Shape 1076"/>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1077" name="Shape 1077"/>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9"/>
        <p:cNvGrpSpPr/>
        <p:nvPr/>
      </p:nvGrpSpPr>
      <p:grpSpPr>
        <a:xfrm>
          <a:off x="0" y="0"/>
          <a:ext cx="0" cy="0"/>
          <a:chOff x="0" y="0"/>
          <a:chExt cx="0" cy="0"/>
        </a:xfrm>
      </p:grpSpPr>
      <p:sp>
        <p:nvSpPr>
          <p:cNvPr id="710" name="Shape 710"/>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711" name="Shape 711"/>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5"/>
        <p:cNvGrpSpPr/>
        <p:nvPr/>
      </p:nvGrpSpPr>
      <p:grpSpPr>
        <a:xfrm>
          <a:off x="0" y="0"/>
          <a:ext cx="0" cy="0"/>
          <a:chOff x="0" y="0"/>
          <a:chExt cx="0" cy="0"/>
        </a:xfrm>
      </p:grpSpPr>
      <p:sp>
        <p:nvSpPr>
          <p:cNvPr id="1086" name="Shape 1086"/>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1087" name="Shape 1087"/>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3"/>
        <p:cNvGrpSpPr/>
        <p:nvPr/>
      </p:nvGrpSpPr>
      <p:grpSpPr>
        <a:xfrm>
          <a:off x="0" y="0"/>
          <a:ext cx="0" cy="0"/>
          <a:chOff x="0" y="0"/>
          <a:chExt cx="0" cy="0"/>
        </a:xfrm>
      </p:grpSpPr>
      <p:sp>
        <p:nvSpPr>
          <p:cNvPr id="1094" name="Shape 1094"/>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1095" name="Shape 1095"/>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1"/>
        <p:cNvGrpSpPr/>
        <p:nvPr/>
      </p:nvGrpSpPr>
      <p:grpSpPr>
        <a:xfrm>
          <a:off x="0" y="0"/>
          <a:ext cx="0" cy="0"/>
          <a:chOff x="0" y="0"/>
          <a:chExt cx="0" cy="0"/>
        </a:xfrm>
      </p:grpSpPr>
      <p:sp>
        <p:nvSpPr>
          <p:cNvPr id="1102" name="Shape 1102"/>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1103" name="Shape 1103"/>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5"/>
        <p:cNvGrpSpPr/>
        <p:nvPr/>
      </p:nvGrpSpPr>
      <p:grpSpPr>
        <a:xfrm>
          <a:off x="0" y="0"/>
          <a:ext cx="0" cy="0"/>
          <a:chOff x="0" y="0"/>
          <a:chExt cx="0" cy="0"/>
        </a:xfrm>
      </p:grpSpPr>
      <p:sp>
        <p:nvSpPr>
          <p:cNvPr id="1316" name="Shape 1316"/>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1317" name="Shape 1317"/>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3"/>
        <p:cNvGrpSpPr/>
        <p:nvPr/>
      </p:nvGrpSpPr>
      <p:grpSpPr>
        <a:xfrm>
          <a:off x="0" y="0"/>
          <a:ext cx="0" cy="0"/>
          <a:chOff x="0" y="0"/>
          <a:chExt cx="0" cy="0"/>
        </a:xfrm>
      </p:grpSpPr>
      <p:sp>
        <p:nvSpPr>
          <p:cNvPr id="724" name="Shape 724"/>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725" name="Shape 725"/>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227" name="Shape 227"/>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1"/>
        <p:cNvGrpSpPr/>
        <p:nvPr/>
      </p:nvGrpSpPr>
      <p:grpSpPr>
        <a:xfrm>
          <a:off x="0" y="0"/>
          <a:ext cx="0" cy="0"/>
          <a:chOff x="0" y="0"/>
          <a:chExt cx="0" cy="0"/>
        </a:xfrm>
      </p:grpSpPr>
      <p:sp>
        <p:nvSpPr>
          <p:cNvPr id="732" name="Shape 732"/>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733" name="Shape 733"/>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9"/>
        <p:cNvGrpSpPr/>
        <p:nvPr/>
      </p:nvGrpSpPr>
      <p:grpSpPr>
        <a:xfrm>
          <a:off x="0" y="0"/>
          <a:ext cx="0" cy="0"/>
          <a:chOff x="0" y="0"/>
          <a:chExt cx="0" cy="0"/>
        </a:xfrm>
      </p:grpSpPr>
      <p:sp>
        <p:nvSpPr>
          <p:cNvPr id="740" name="Shape 740"/>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741" name="Shape 741"/>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4"/>
        <p:cNvGrpSpPr/>
        <p:nvPr/>
      </p:nvGrpSpPr>
      <p:grpSpPr>
        <a:xfrm>
          <a:off x="0" y="0"/>
          <a:ext cx="0" cy="0"/>
          <a:chOff x="0" y="0"/>
          <a:chExt cx="0" cy="0"/>
        </a:xfrm>
      </p:grpSpPr>
      <p:sp>
        <p:nvSpPr>
          <p:cNvPr id="775" name="Shape 775"/>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776" name="Shape 776"/>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3"/>
        <p:cNvGrpSpPr/>
        <p:nvPr/>
      </p:nvGrpSpPr>
      <p:grpSpPr>
        <a:xfrm>
          <a:off x="0" y="0"/>
          <a:ext cx="0" cy="0"/>
          <a:chOff x="0" y="0"/>
          <a:chExt cx="0" cy="0"/>
        </a:xfrm>
      </p:grpSpPr>
      <p:sp>
        <p:nvSpPr>
          <p:cNvPr id="784" name="Shape 784"/>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785" name="Shape 785"/>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4"/>
        <p:cNvGrpSpPr/>
        <p:nvPr/>
      </p:nvGrpSpPr>
      <p:grpSpPr>
        <a:xfrm>
          <a:off x="0" y="0"/>
          <a:ext cx="0" cy="0"/>
          <a:chOff x="0" y="0"/>
          <a:chExt cx="0" cy="0"/>
        </a:xfrm>
      </p:grpSpPr>
      <p:sp>
        <p:nvSpPr>
          <p:cNvPr id="795" name="Shape 795"/>
          <p:cNvSpPr txBox="1">
            <a:spLocks noGrp="1"/>
          </p:cNvSpPr>
          <p:nvPr>
            <p:ph type="body" idx="1"/>
          </p:nvPr>
        </p:nvSpPr>
        <p:spPr>
          <a:xfrm>
            <a:off x="679450" y="4716462"/>
            <a:ext cx="5438774" cy="4465636"/>
          </a:xfrm>
          <a:prstGeom prst="rect">
            <a:avLst/>
          </a:prstGeom>
        </p:spPr>
        <p:txBody>
          <a:bodyPr lIns="91425" tIns="91425" rIns="91425" bIns="91425" anchor="t" anchorCtr="0">
            <a:noAutofit/>
          </a:bodyPr>
          <a:lstStyle/>
          <a:p>
            <a:pPr lvl="0">
              <a:spcBef>
                <a:spcPts val="0"/>
              </a:spcBef>
              <a:buNone/>
            </a:pPr>
            <a:endParaRPr/>
          </a:p>
        </p:txBody>
      </p:sp>
      <p:sp>
        <p:nvSpPr>
          <p:cNvPr id="796" name="Shape 796"/>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1_Titelfolie">
    <p:spTree>
      <p:nvGrpSpPr>
        <p:cNvPr id="1" name="Shape 13"/>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09" name="Shape 109"/>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0" name="Shape 110"/>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11" name="Shape 111"/>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el und Inhalt">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107504" y="980728"/>
            <a:ext cx="9000999" cy="5544615"/>
          </a:xfrm>
          <a:prstGeom prst="rect">
            <a:avLst/>
          </a:prstGeom>
          <a:noFill/>
          <a:ln>
            <a:noFill/>
          </a:ln>
        </p:spPr>
        <p:txBody>
          <a:bodyPr lIns="91425" tIns="91425" rIns="91425" bIns="91425" anchor="t" anchorCtr="0"/>
          <a:lstStyle>
            <a:lvl1pPr marL="360000" marR="0" lvl="0" indent="-207600" algn="l" rtl="0">
              <a:spcBef>
                <a:spcPts val="0"/>
              </a:spcBef>
              <a:spcAft>
                <a:spcPts val="0"/>
              </a:spcAft>
              <a:buClr>
                <a:srgbClr val="009A46"/>
              </a:buClr>
              <a:buSzPct val="100000"/>
              <a:buFont typeface="Arial"/>
              <a:buChar char="•"/>
              <a:defRPr sz="2400" b="0" i="0" u="none" strike="noStrike" cap="none">
                <a:solidFill>
                  <a:schemeClr val="dk1"/>
                </a:solidFill>
                <a:latin typeface="Calibri"/>
                <a:ea typeface="Calibri"/>
                <a:cs typeface="Calibri"/>
                <a:sym typeface="Calibri"/>
              </a:defRPr>
            </a:lvl1pPr>
            <a:lvl2pPr marL="720000" marR="0" lvl="1" indent="-237400" algn="l" rtl="0">
              <a:spcBef>
                <a:spcPts val="300"/>
              </a:spcBef>
              <a:spcAft>
                <a:spcPts val="0"/>
              </a:spcAft>
              <a:buClr>
                <a:srgbClr val="009A46"/>
              </a:buClr>
              <a:buSzPct val="100000"/>
              <a:buFont typeface="Arial"/>
              <a:buChar char="–"/>
              <a:defRPr sz="2000" b="0" i="0" u="none" strike="noStrike" cap="none">
                <a:solidFill>
                  <a:schemeClr val="dk1"/>
                </a:solidFill>
                <a:latin typeface="Calibri"/>
                <a:ea typeface="Calibri"/>
                <a:cs typeface="Calibri"/>
                <a:sym typeface="Calibri"/>
              </a:defRPr>
            </a:lvl2pPr>
            <a:lvl3pPr marL="1080000" marR="0" lvl="2" indent="-254499" algn="l" rtl="0">
              <a:spcBef>
                <a:spcPts val="300"/>
              </a:spcBef>
              <a:spcAft>
                <a:spcPts val="0"/>
              </a:spcAft>
              <a:buClr>
                <a:srgbClr val="009A46"/>
              </a:buClr>
              <a:buSzPct val="100000"/>
              <a:buFont typeface="Arial"/>
              <a:buChar char="•"/>
              <a:defRPr sz="1800" b="0" i="0" u="none" strike="noStrike" cap="none">
                <a:solidFill>
                  <a:schemeClr val="dk1"/>
                </a:solidFill>
                <a:latin typeface="Calibri"/>
                <a:ea typeface="Calibri"/>
                <a:cs typeface="Calibri"/>
                <a:sym typeface="Calibri"/>
              </a:defRPr>
            </a:lvl3pPr>
            <a:lvl4pPr marL="1260000" marR="0" lvl="3" indent="-78900" algn="l" rtl="0">
              <a:spcBef>
                <a:spcPts val="300"/>
              </a:spcBef>
              <a:spcAft>
                <a:spcPts val="0"/>
              </a:spcAft>
              <a:buClr>
                <a:srgbClr val="009A46"/>
              </a:buClr>
              <a:buSzPct val="100000"/>
              <a:buFont typeface="Arial"/>
              <a:buChar char="–"/>
              <a:defRPr sz="1600" b="0" i="0" u="none" strike="noStrike" cap="none">
                <a:solidFill>
                  <a:schemeClr val="dk1"/>
                </a:solidFill>
                <a:latin typeface="Calibri"/>
                <a:ea typeface="Calibri"/>
                <a:cs typeface="Calibri"/>
                <a:sym typeface="Calibri"/>
              </a:defRPr>
            </a:lvl4pPr>
            <a:lvl5pPr marL="1440000" marR="0" lvl="4" indent="-93799" algn="l" rtl="0">
              <a:spcBef>
                <a:spcPts val="300"/>
              </a:spcBef>
              <a:spcAft>
                <a:spcPts val="0"/>
              </a:spcAft>
              <a:buClr>
                <a:srgbClr val="009A46"/>
              </a:buClr>
              <a:buSzPct val="100000"/>
              <a:buFont typeface="Arial"/>
              <a:buChar char="»"/>
              <a:defRPr sz="14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title"/>
          </p:nvPr>
        </p:nvSpPr>
        <p:spPr>
          <a:xfrm>
            <a:off x="107504" y="-18321"/>
            <a:ext cx="8229600" cy="99904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2800" b="0" i="0" u="none" strike="noStrike" cap="none">
                <a:solidFill>
                  <a:srgbClr val="008000"/>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sldNum" idx="12"/>
          </p:nvPr>
        </p:nvSpPr>
        <p:spPr>
          <a:xfrm>
            <a:off x="6948486"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Slide N° </a:t>
            </a: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
        <p:nvSpPr>
          <p:cNvPr id="23" name="Shape 23"/>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Zwei Inhalte">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000" b="0" i="0" u="none">
                <a:solidFill>
                  <a:srgbClr val="009A46"/>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Vergleich">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51" name="Shape 51"/>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000" b="0" i="0" u="none">
                <a:solidFill>
                  <a:srgbClr val="009A46"/>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000" b="0" i="0" u="none">
                <a:solidFill>
                  <a:srgbClr val="009A46"/>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Leer">
    <p:spTree>
      <p:nvGrpSpPr>
        <p:cNvPr id="1" name="Shape 67"/>
        <p:cNvGrpSpPr/>
        <p:nvPr/>
      </p:nvGrpSpPr>
      <p:grpSpPr>
        <a:xfrm>
          <a:off x="0" y="0"/>
          <a:ext cx="0" cy="0"/>
          <a:chOff x="0" y="0"/>
          <a:chExt cx="0" cy="0"/>
        </a:xfrm>
      </p:grpSpPr>
      <p:sp>
        <p:nvSpPr>
          <p:cNvPr id="68" name="Shape 68"/>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000" b="0" i="0" u="none">
                <a:solidFill>
                  <a:srgbClr val="009A46"/>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000" b="0" i="0" u="none">
                <a:solidFill>
                  <a:srgbClr val="009A46"/>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80" name="Shape 80"/>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Bild mit Überschrift">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88" name="Shape 88"/>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spcAft>
                <a:spcPts val="0"/>
              </a:spcAft>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spcAft>
                <a:spcPts val="0"/>
              </a:spcAft>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91" name="Shape 91"/>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cSld name="Titel und vertikaler Text">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99" name="Shape 99"/>
          <p:cNvSpPr txBox="1">
            <a:spLocks noGrp="1"/>
          </p:cNvSpPr>
          <p:nvPr>
            <p:ph type="body" idx="1"/>
          </p:nvPr>
        </p:nvSpPr>
        <p:spPr>
          <a:xfrm rot="5400000">
            <a:off x="2309018" y="-251619"/>
            <a:ext cx="4525961" cy="8229600"/>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00" name="Shape 100"/>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01" name="Shape 101"/>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p:nvPr/>
        </p:nvSpPr>
        <p:spPr>
          <a:xfrm>
            <a:off x="7721600" y="6604000"/>
            <a:ext cx="1422400" cy="254000"/>
          </a:xfrm>
          <a:prstGeom prst="rect">
            <a:avLst/>
          </a:prstGeom>
          <a:solidFill>
            <a:schemeClr val="lt1"/>
          </a:soli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1" name="Shape 1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94" name="Shape 94"/>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5" name="Shape 95"/>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96" name="Shape 96"/>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6"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04" name="Shape 104"/>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05" name="Shape 105"/>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06" name="Shape 106"/>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7"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7" name="Shape 17"/>
          <p:cNvSpPr txBox="1">
            <a:spLocks noGrp="1"/>
          </p:cNvSpPr>
          <p:nvPr>
            <p:ph type="sldNum" idx="12"/>
          </p:nvPr>
        </p:nvSpPr>
        <p:spPr>
          <a:xfrm>
            <a:off x="6948486"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Slide N° </a:t>
            </a: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
        <p:nvSpPr>
          <p:cNvPr id="18" name="Shape 18"/>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Slide N° </a:t>
            </a: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000" b="0" i="0" u="none">
                <a:solidFill>
                  <a:srgbClr val="009A46"/>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0"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000" b="0" i="0" u="none">
                <a:solidFill>
                  <a:srgbClr val="009A46"/>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1"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55" name="Shape 55"/>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000" b="0" i="0" u="none">
                <a:solidFill>
                  <a:srgbClr val="009A46"/>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2"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000" b="0" i="0" u="none">
                <a:solidFill>
                  <a:srgbClr val="009A46"/>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3"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000" b="0" i="0" u="none">
                <a:solidFill>
                  <a:srgbClr val="009A46"/>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74" name="Shape 74"/>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ftr" idx="11"/>
          </p:nvPr>
        </p:nvSpPr>
        <p:spPr>
          <a:xfrm>
            <a:off x="0" y="6597650"/>
            <a:ext cx="2895600" cy="26035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85" name="Shape 85"/>
          <p:cNvSpPr txBox="1">
            <a:spLocks noGrp="1"/>
          </p:cNvSpPr>
          <p:nvPr>
            <p:ph type="sldNum" idx="12"/>
          </p:nvPr>
        </p:nvSpPr>
        <p:spPr>
          <a:xfrm>
            <a:off x="6875461"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fld id="{00000000-1234-1234-1234-123412341234}" type="slidenum">
              <a:rPr lang="en-US" sz="1400" b="0" i="0" u="none">
                <a:solidFill>
                  <a:srgbClr val="009A46"/>
                </a:solidFill>
                <a:latin typeface="Calibri"/>
                <a:ea typeface="Calibri"/>
                <a:cs typeface="Calibri"/>
                <a:sym typeface="Calibri"/>
              </a:rPr>
              <a:t>‹#›</a:t>
            </a:fld>
            <a:endParaRPr lang="en-US" sz="1400" b="0" i="0" u="none">
              <a:solidFill>
                <a:srgbClr val="009A46"/>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5"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jp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6.jp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23.xml"/><Relationship Id="rId16" Type="http://schemas.openxmlformats.org/officeDocument/2006/relationships/hyperlink" Target="http://www.zrea.lv/" TargetMode="Externa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jpg"/><Relationship Id="rId5" Type="http://schemas.openxmlformats.org/officeDocument/2006/relationships/image" Target="../media/image3.png"/><Relationship Id="rId15" Type="http://schemas.openxmlformats.org/officeDocument/2006/relationships/hyperlink" Target="http://www.encp-intrans.eu/" TargetMode="External"/><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p:nvPr/>
        </p:nvSpPr>
        <p:spPr>
          <a:xfrm>
            <a:off x="2286000" y="1169987"/>
            <a:ext cx="4005261" cy="540067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17" name="Shape 117"/>
          <p:cNvSpPr txBox="1"/>
          <p:nvPr/>
        </p:nvSpPr>
        <p:spPr>
          <a:xfrm>
            <a:off x="295275" y="1916109"/>
            <a:ext cx="8553450" cy="3354387"/>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9A46"/>
              </a:buClr>
              <a:buSzPct val="25000"/>
              <a:buFont typeface="Calibri"/>
              <a:buNone/>
            </a:pPr>
            <a:r>
              <a:rPr lang="en-US" sz="3600" b="0" i="0" u="none" dirty="0" smtClean="0">
                <a:solidFill>
                  <a:srgbClr val="009A46"/>
                </a:solidFill>
                <a:latin typeface="Calibri"/>
                <a:ea typeface="Calibri"/>
                <a:cs typeface="Calibri"/>
                <a:sym typeface="Calibri"/>
              </a:rPr>
              <a:t>E</a:t>
            </a:r>
            <a:r>
              <a:rPr lang="lv-LV" sz="3600" b="0" i="0" u="none" dirty="0" err="1" smtClean="0">
                <a:solidFill>
                  <a:srgbClr val="009A46"/>
                </a:solidFill>
                <a:latin typeface="Calibri"/>
                <a:ea typeface="Calibri"/>
                <a:cs typeface="Calibri"/>
                <a:sym typeface="Calibri"/>
              </a:rPr>
              <a:t>nergoefektivitātes</a:t>
            </a:r>
            <a:r>
              <a:rPr lang="lv-LV" sz="3600" b="0" i="0" u="none" dirty="0" smtClean="0">
                <a:solidFill>
                  <a:srgbClr val="009A46"/>
                </a:solidFill>
                <a:latin typeface="Calibri"/>
                <a:ea typeface="Calibri"/>
                <a:cs typeface="Calibri"/>
                <a:sym typeface="Calibri"/>
              </a:rPr>
              <a:t> līgumu </a:t>
            </a:r>
            <a:r>
              <a:rPr lang="en-US" sz="3600" b="0" i="0" u="none" dirty="0" smtClean="0">
                <a:solidFill>
                  <a:srgbClr val="009A46"/>
                </a:solidFill>
                <a:latin typeface="Calibri"/>
                <a:ea typeface="Calibri"/>
                <a:cs typeface="Calibri"/>
                <a:sym typeface="Calibri"/>
              </a:rPr>
              <a:t>(</a:t>
            </a:r>
            <a:r>
              <a:rPr lang="lv-LV" sz="3600" b="0" i="0" u="none" dirty="0" smtClean="0">
                <a:solidFill>
                  <a:srgbClr val="009A46"/>
                </a:solidFill>
                <a:latin typeface="Calibri"/>
                <a:ea typeface="Calibri"/>
                <a:cs typeface="Calibri"/>
                <a:sym typeface="Calibri"/>
              </a:rPr>
              <a:t>ESCO tipa)</a:t>
            </a:r>
            <a:endParaRPr lang="en-US" sz="3600" b="0" i="0" u="none" dirty="0">
              <a:solidFill>
                <a:srgbClr val="009A46"/>
              </a:solidFill>
              <a:latin typeface="Calibri"/>
              <a:ea typeface="Calibri"/>
              <a:cs typeface="Calibri"/>
              <a:sym typeface="Calibri"/>
            </a:endParaRPr>
          </a:p>
          <a:p>
            <a:pPr marL="0" marR="0" lvl="0" indent="0" algn="ctr" rtl="0">
              <a:lnSpc>
                <a:spcPct val="100000"/>
              </a:lnSpc>
              <a:spcBef>
                <a:spcPts val="0"/>
              </a:spcBef>
              <a:spcAft>
                <a:spcPts val="0"/>
              </a:spcAft>
              <a:buClr>
                <a:srgbClr val="009A46"/>
              </a:buClr>
              <a:buSzPct val="25000"/>
              <a:buFont typeface="Calibri"/>
              <a:buNone/>
            </a:pPr>
            <a:r>
              <a:rPr lang="lv-LV" sz="3600" b="0" i="0" u="none" dirty="0" smtClean="0">
                <a:solidFill>
                  <a:srgbClr val="009A46"/>
                </a:solidFill>
                <a:latin typeface="Calibri"/>
                <a:ea typeface="Calibri"/>
                <a:cs typeface="Calibri"/>
                <a:sym typeface="Calibri"/>
              </a:rPr>
              <a:t>iepirkuma procedūra </a:t>
            </a:r>
          </a:p>
          <a:p>
            <a:pPr marL="0" marR="0" lvl="0" indent="0" algn="ctr" rtl="0">
              <a:lnSpc>
                <a:spcPct val="100000"/>
              </a:lnSpc>
              <a:spcBef>
                <a:spcPts val="0"/>
              </a:spcBef>
              <a:spcAft>
                <a:spcPts val="0"/>
              </a:spcAft>
              <a:buClr>
                <a:srgbClr val="009A46"/>
              </a:buClr>
              <a:buSzPct val="25000"/>
              <a:buFont typeface="Calibri"/>
              <a:buNone/>
            </a:pPr>
            <a:r>
              <a:rPr lang="lv-LV" sz="3600" b="0" i="0" u="none" dirty="0" smtClean="0">
                <a:solidFill>
                  <a:srgbClr val="009A46"/>
                </a:solidFill>
                <a:latin typeface="Calibri"/>
                <a:ea typeface="Calibri"/>
                <a:cs typeface="Calibri"/>
                <a:sym typeface="Calibri"/>
              </a:rPr>
              <a:t>līgumu slēgšana, </a:t>
            </a:r>
          </a:p>
          <a:p>
            <a:pPr marL="0" marR="0" lvl="0" indent="0" algn="ctr" rtl="0">
              <a:lnSpc>
                <a:spcPct val="100000"/>
              </a:lnSpc>
              <a:spcBef>
                <a:spcPts val="0"/>
              </a:spcBef>
              <a:spcAft>
                <a:spcPts val="0"/>
              </a:spcAft>
              <a:buClr>
                <a:srgbClr val="009A46"/>
              </a:buClr>
              <a:buSzPct val="25000"/>
              <a:buFont typeface="Calibri"/>
              <a:buNone/>
            </a:pPr>
            <a:r>
              <a:rPr lang="lv-LV" sz="3600" b="0" i="0" u="none" dirty="0" smtClean="0">
                <a:solidFill>
                  <a:srgbClr val="009A46"/>
                </a:solidFill>
                <a:latin typeface="Calibri"/>
                <a:ea typeface="Calibri"/>
                <a:cs typeface="Calibri"/>
                <a:sym typeface="Calibri"/>
              </a:rPr>
              <a:t>līgumu paraugi</a:t>
            </a:r>
            <a:endParaRPr lang="lv-LV" sz="2400" dirty="0" smtClean="0">
              <a:solidFill>
                <a:srgbClr val="009A46"/>
              </a:solidFill>
              <a:latin typeface="Calibri"/>
              <a:ea typeface="Calibri"/>
              <a:cs typeface="Calibri"/>
              <a:sym typeface="Calibri"/>
            </a:endParaRPr>
          </a:p>
          <a:p>
            <a:pPr marL="0" marR="0" lvl="0" indent="0" algn="l" rtl="0">
              <a:lnSpc>
                <a:spcPct val="100000"/>
              </a:lnSpc>
              <a:spcBef>
                <a:spcPts val="0"/>
              </a:spcBef>
              <a:spcAft>
                <a:spcPts val="0"/>
              </a:spcAft>
              <a:buClr>
                <a:srgbClr val="009A46"/>
              </a:buClr>
              <a:buSzPct val="25000"/>
              <a:buFont typeface="Calibri"/>
              <a:buNone/>
            </a:pPr>
            <a:r>
              <a:rPr lang="lv-LV" sz="2400" dirty="0">
                <a:solidFill>
                  <a:srgbClr val="009A46"/>
                </a:solidFill>
                <a:latin typeface="Calibri"/>
                <a:ea typeface="Calibri"/>
                <a:cs typeface="Calibri"/>
                <a:sym typeface="Calibri"/>
              </a:rPr>
              <a:t> </a:t>
            </a:r>
            <a:r>
              <a:rPr lang="lv-LV" sz="2400" dirty="0" smtClean="0">
                <a:solidFill>
                  <a:srgbClr val="009A46"/>
                </a:solidFill>
                <a:latin typeface="Calibri"/>
                <a:ea typeface="Calibri"/>
                <a:cs typeface="Calibri"/>
                <a:sym typeface="Calibri"/>
              </a:rPr>
              <a:t>        ILZE TIJONE          ENPC-INTRANSS PROJEKTA EKSPERTE</a:t>
            </a:r>
            <a:endParaRPr lang="lv-LV" sz="2400" dirty="0">
              <a:solidFill>
                <a:srgbClr val="009A46"/>
              </a:solidFill>
              <a:latin typeface="Calibri"/>
              <a:ea typeface="Calibri"/>
              <a:cs typeface="Calibri"/>
              <a:sym typeface="Calibri"/>
            </a:endParaRPr>
          </a:p>
          <a:p>
            <a:pPr marL="0" marR="0" lvl="0" indent="0" algn="l" rtl="0">
              <a:lnSpc>
                <a:spcPct val="100000"/>
              </a:lnSpc>
              <a:spcBef>
                <a:spcPts val="0"/>
              </a:spcBef>
              <a:spcAft>
                <a:spcPts val="0"/>
              </a:spcAft>
              <a:buClr>
                <a:srgbClr val="009A46"/>
              </a:buClr>
              <a:buSzPct val="25000"/>
              <a:buFont typeface="Calibri"/>
              <a:buNone/>
            </a:pPr>
            <a:endParaRPr lang="en-US" sz="2000" b="0" i="0" u="none" dirty="0">
              <a:solidFill>
                <a:srgbClr val="009A46"/>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Font typeface="Calibri"/>
              <a:buNone/>
            </a:pPr>
            <a:endParaRPr sz="2000" b="0" i="0" u="none" dirty="0">
              <a:solidFill>
                <a:srgbClr val="009A46"/>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Font typeface="Calibri"/>
              <a:buNone/>
            </a:pPr>
            <a:endParaRPr sz="3200" b="0" i="0" u="none" dirty="0">
              <a:solidFill>
                <a:srgbClr val="009A46"/>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Font typeface="Calibri"/>
              <a:buNone/>
            </a:pPr>
            <a:endParaRPr sz="3200" b="0" i="0" u="none" dirty="0">
              <a:solidFill>
                <a:srgbClr val="009A46"/>
              </a:solidFill>
              <a:latin typeface="Calibri"/>
              <a:ea typeface="Calibri"/>
              <a:cs typeface="Calibri"/>
              <a:sym typeface="Calibri"/>
            </a:endParaRPr>
          </a:p>
          <a:p>
            <a:pPr marL="0" marR="0" lvl="0" indent="0" algn="l" rtl="0">
              <a:lnSpc>
                <a:spcPct val="100000"/>
              </a:lnSpc>
              <a:spcBef>
                <a:spcPts val="0"/>
              </a:spcBef>
              <a:spcAft>
                <a:spcPts val="0"/>
              </a:spcAft>
              <a:buNone/>
            </a:pPr>
            <a:endParaRPr sz="3200" b="0" i="0" u="none" dirty="0">
              <a:solidFill>
                <a:srgbClr val="009A46"/>
              </a:solidFill>
              <a:latin typeface="Calibri"/>
              <a:ea typeface="Calibri"/>
              <a:cs typeface="Calibri"/>
              <a:sym typeface="Calibri"/>
            </a:endParaRPr>
          </a:p>
        </p:txBody>
      </p:sp>
      <p:pic>
        <p:nvPicPr>
          <p:cNvPr id="118" name="Shape 118"/>
          <p:cNvPicPr preferRelativeResize="0"/>
          <p:nvPr/>
        </p:nvPicPr>
        <p:blipFill rotWithShape="1">
          <a:blip r:embed="rId3">
            <a:alphaModFix/>
          </a:blip>
          <a:srcRect/>
          <a:stretch/>
        </p:blipFill>
        <p:spPr>
          <a:xfrm>
            <a:off x="663575" y="404812"/>
            <a:ext cx="3973512" cy="1247774"/>
          </a:xfrm>
          <a:prstGeom prst="rect">
            <a:avLst/>
          </a:prstGeom>
          <a:noFill/>
          <a:ln>
            <a:noFill/>
          </a:ln>
        </p:spPr>
      </p:pic>
      <p:pic>
        <p:nvPicPr>
          <p:cNvPr id="119" name="Shape 119" descr="http://www.e-code.sk/wp-content/uploads/2014/02/newlogo_colour_transparent.png"/>
          <p:cNvPicPr preferRelativeResize="0"/>
          <p:nvPr/>
        </p:nvPicPr>
        <p:blipFill rotWithShape="1">
          <a:blip r:embed="rId4">
            <a:alphaModFix/>
          </a:blip>
          <a:srcRect/>
          <a:stretch/>
        </p:blipFill>
        <p:spPr>
          <a:xfrm>
            <a:off x="971550" y="6276975"/>
            <a:ext cx="684211" cy="352425"/>
          </a:xfrm>
          <a:prstGeom prst="rect">
            <a:avLst/>
          </a:prstGeom>
          <a:noFill/>
          <a:ln>
            <a:noFill/>
          </a:ln>
        </p:spPr>
      </p:pic>
      <p:pic>
        <p:nvPicPr>
          <p:cNvPr id="120" name="Shape 120" descr="http://www.regions4greengrowth.eu/as_r4gg/img/partners/prahova.png?"/>
          <p:cNvPicPr preferRelativeResize="0"/>
          <p:nvPr/>
        </p:nvPicPr>
        <p:blipFill rotWithShape="1">
          <a:blip r:embed="rId5">
            <a:alphaModFix/>
          </a:blip>
          <a:srcRect/>
          <a:stretch/>
        </p:blipFill>
        <p:spPr>
          <a:xfrm>
            <a:off x="165100" y="6335712"/>
            <a:ext cx="641350" cy="354012"/>
          </a:xfrm>
          <a:prstGeom prst="rect">
            <a:avLst/>
          </a:prstGeom>
          <a:noFill/>
          <a:ln>
            <a:noFill/>
          </a:ln>
        </p:spPr>
      </p:pic>
      <p:pic>
        <p:nvPicPr>
          <p:cNvPr id="121" name="Shape 121"/>
          <p:cNvPicPr preferRelativeResize="0"/>
          <p:nvPr/>
        </p:nvPicPr>
        <p:blipFill rotWithShape="1">
          <a:blip r:embed="rId6">
            <a:alphaModFix/>
          </a:blip>
          <a:srcRect/>
          <a:stretch/>
        </p:blipFill>
        <p:spPr>
          <a:xfrm>
            <a:off x="2649536" y="6327775"/>
            <a:ext cx="1108074" cy="352425"/>
          </a:xfrm>
          <a:prstGeom prst="rect">
            <a:avLst/>
          </a:prstGeom>
          <a:noFill/>
          <a:ln>
            <a:noFill/>
          </a:ln>
        </p:spPr>
      </p:pic>
      <p:pic>
        <p:nvPicPr>
          <p:cNvPr id="122" name="Shape 122"/>
          <p:cNvPicPr preferRelativeResize="0"/>
          <p:nvPr/>
        </p:nvPicPr>
        <p:blipFill rotWithShape="1">
          <a:blip r:embed="rId7">
            <a:alphaModFix/>
          </a:blip>
          <a:srcRect/>
          <a:stretch/>
        </p:blipFill>
        <p:spPr>
          <a:xfrm>
            <a:off x="3757612" y="6116637"/>
            <a:ext cx="792162" cy="792162"/>
          </a:xfrm>
          <a:prstGeom prst="rect">
            <a:avLst/>
          </a:prstGeom>
          <a:noFill/>
          <a:ln>
            <a:noFill/>
          </a:ln>
        </p:spPr>
      </p:pic>
      <p:pic>
        <p:nvPicPr>
          <p:cNvPr id="123" name="Shape 123" descr="http://www.google.de/url?source=imglanding&amp;ct=img&amp;q=http://www.big-east.eu/consortium/logo_eihp.jpg&amp;sa=X&amp;ei=-VppVbaHCuWC7gag14HYCQ&amp;ved=0CAkQ8wc&amp;usg=AFQjCNHmKt2FldDBCFwB_Dq8dn_F7SDhqg"/>
          <p:cNvPicPr preferRelativeResize="0"/>
          <p:nvPr/>
        </p:nvPicPr>
        <p:blipFill rotWithShape="1">
          <a:blip r:embed="rId8">
            <a:alphaModFix/>
          </a:blip>
          <a:srcRect/>
          <a:stretch/>
        </p:blipFill>
        <p:spPr>
          <a:xfrm>
            <a:off x="1763711" y="6273800"/>
            <a:ext cx="769937" cy="352425"/>
          </a:xfrm>
          <a:prstGeom prst="rect">
            <a:avLst/>
          </a:prstGeom>
          <a:noFill/>
          <a:ln>
            <a:noFill/>
          </a:ln>
        </p:spPr>
      </p:pic>
      <p:pic>
        <p:nvPicPr>
          <p:cNvPr id="124" name="Shape 124"/>
          <p:cNvPicPr preferRelativeResize="0"/>
          <p:nvPr/>
        </p:nvPicPr>
        <p:blipFill rotWithShape="1">
          <a:blip r:embed="rId9">
            <a:alphaModFix/>
          </a:blip>
          <a:srcRect/>
          <a:stretch/>
        </p:blipFill>
        <p:spPr>
          <a:xfrm>
            <a:off x="7843836" y="6369050"/>
            <a:ext cx="615949" cy="320675"/>
          </a:xfrm>
          <a:prstGeom prst="rect">
            <a:avLst/>
          </a:prstGeom>
          <a:noFill/>
          <a:ln>
            <a:noFill/>
          </a:ln>
        </p:spPr>
      </p:pic>
      <p:pic>
        <p:nvPicPr>
          <p:cNvPr id="125" name="Shape 125"/>
          <p:cNvPicPr preferRelativeResize="0"/>
          <p:nvPr/>
        </p:nvPicPr>
        <p:blipFill rotWithShape="1">
          <a:blip r:embed="rId10">
            <a:alphaModFix/>
          </a:blip>
          <a:srcRect/>
          <a:stretch/>
        </p:blipFill>
        <p:spPr>
          <a:xfrm>
            <a:off x="8477250" y="6269037"/>
            <a:ext cx="547687" cy="428625"/>
          </a:xfrm>
          <a:prstGeom prst="rect">
            <a:avLst/>
          </a:prstGeom>
          <a:noFill/>
          <a:ln>
            <a:noFill/>
          </a:ln>
        </p:spPr>
      </p:pic>
      <p:pic>
        <p:nvPicPr>
          <p:cNvPr id="126" name="Shape 126"/>
          <p:cNvPicPr preferRelativeResize="0"/>
          <p:nvPr/>
        </p:nvPicPr>
        <p:blipFill rotWithShape="1">
          <a:blip r:embed="rId11">
            <a:alphaModFix/>
          </a:blip>
          <a:srcRect/>
          <a:stretch/>
        </p:blipFill>
        <p:spPr>
          <a:xfrm>
            <a:off x="6464300" y="6353175"/>
            <a:ext cx="1322386" cy="338136"/>
          </a:xfrm>
          <a:prstGeom prst="rect">
            <a:avLst/>
          </a:prstGeom>
          <a:noFill/>
          <a:ln>
            <a:noFill/>
          </a:ln>
        </p:spPr>
      </p:pic>
      <p:pic>
        <p:nvPicPr>
          <p:cNvPr id="127" name="Shape 127"/>
          <p:cNvPicPr preferRelativeResize="0"/>
          <p:nvPr/>
        </p:nvPicPr>
        <p:blipFill rotWithShape="1">
          <a:blip r:embed="rId12">
            <a:alphaModFix/>
          </a:blip>
          <a:srcRect/>
          <a:stretch/>
        </p:blipFill>
        <p:spPr>
          <a:xfrm>
            <a:off x="5608637" y="6057900"/>
            <a:ext cx="800099" cy="800099"/>
          </a:xfrm>
          <a:prstGeom prst="rect">
            <a:avLst/>
          </a:prstGeom>
          <a:noFill/>
          <a:ln>
            <a:noFill/>
          </a:ln>
        </p:spPr>
      </p:pic>
      <p:sp>
        <p:nvSpPr>
          <p:cNvPr id="129" name="Shape 129"/>
          <p:cNvSpPr txBox="1"/>
          <p:nvPr/>
        </p:nvSpPr>
        <p:spPr>
          <a:xfrm>
            <a:off x="4787900" y="6680200"/>
            <a:ext cx="211136" cy="177800"/>
          </a:xfrm>
          <a:prstGeom prst="rect">
            <a:avLst/>
          </a:prstGeom>
          <a:solidFill>
            <a:schemeClr val="lt1"/>
          </a:solidFill>
          <a:ln w="9525" cap="flat" cmpd="sng">
            <a:solidFill>
              <a:schemeClr val="lt1"/>
            </a:solidFill>
            <a:prstDash val="solid"/>
            <a:round/>
            <a:headEnd type="none" w="med" len="med"/>
            <a:tailEnd type="none" w="med" len="med"/>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30" name="Shape 130"/>
          <p:cNvPicPr preferRelativeResize="0"/>
          <p:nvPr/>
        </p:nvPicPr>
        <p:blipFill rotWithShape="1">
          <a:blip r:embed="rId13">
            <a:alphaModFix/>
          </a:blip>
          <a:srcRect/>
          <a:stretch/>
        </p:blipFill>
        <p:spPr>
          <a:xfrm>
            <a:off x="4549775" y="6321425"/>
            <a:ext cx="896937" cy="414337"/>
          </a:xfrm>
          <a:prstGeom prst="rect">
            <a:avLst/>
          </a:prstGeom>
          <a:noFill/>
          <a:ln>
            <a:noFill/>
          </a:ln>
        </p:spPr>
      </p:pic>
      <p:pic>
        <p:nvPicPr>
          <p:cNvPr id="131" name="Shape 131"/>
          <p:cNvPicPr preferRelativeResize="0"/>
          <p:nvPr/>
        </p:nvPicPr>
        <p:blipFill rotWithShape="1">
          <a:blip r:embed="rId14">
            <a:alphaModFix/>
          </a:blip>
          <a:srcRect/>
          <a:stretch/>
        </p:blipFill>
        <p:spPr>
          <a:xfrm>
            <a:off x="0" y="4737100"/>
            <a:ext cx="9144000" cy="1316037"/>
          </a:xfrm>
          <a:prstGeom prst="rect">
            <a:avLst/>
          </a:prstGeom>
          <a:noFill/>
          <a:ln>
            <a:noFill/>
          </a:ln>
        </p:spPr>
      </p:pic>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62"/>
        <p:cNvGrpSpPr/>
        <p:nvPr/>
      </p:nvGrpSpPr>
      <p:grpSpPr>
        <a:xfrm>
          <a:off x="0" y="0"/>
          <a:ext cx="0" cy="0"/>
          <a:chOff x="0" y="0"/>
          <a:chExt cx="0" cy="0"/>
        </a:xfrm>
      </p:grpSpPr>
      <p:sp>
        <p:nvSpPr>
          <p:cNvPr id="863" name="Shape 863"/>
          <p:cNvSpPr txBox="1"/>
          <p:nvPr/>
        </p:nvSpPr>
        <p:spPr>
          <a:xfrm>
            <a:off x="1328737" y="5118100"/>
            <a:ext cx="5861050" cy="1673224"/>
          </a:xfrm>
          <a:prstGeom prst="rect">
            <a:avLst/>
          </a:prstGeom>
          <a:solidFill>
            <a:srgbClr val="FDEADA"/>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864" name="Shape 864"/>
          <p:cNvSpPr txBox="1"/>
          <p:nvPr/>
        </p:nvSpPr>
        <p:spPr>
          <a:xfrm>
            <a:off x="1328737" y="2143125"/>
            <a:ext cx="5861050" cy="2974974"/>
          </a:xfrm>
          <a:prstGeom prst="rect">
            <a:avLst/>
          </a:prstGeom>
          <a:solidFill>
            <a:srgbClr val="E6E0EC"/>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cxnSp>
        <p:nvCxnSpPr>
          <p:cNvPr id="865" name="Shape 865"/>
          <p:cNvCxnSpPr/>
          <p:nvPr/>
        </p:nvCxnSpPr>
        <p:spPr>
          <a:xfrm>
            <a:off x="4641850" y="6249987"/>
            <a:ext cx="3032124" cy="7937"/>
          </a:xfrm>
          <a:prstGeom prst="straightConnector1">
            <a:avLst/>
          </a:prstGeom>
          <a:noFill/>
          <a:ln w="9525" cap="flat" cmpd="sng">
            <a:solidFill>
              <a:srgbClr val="C00000"/>
            </a:solidFill>
            <a:prstDash val="solid"/>
            <a:miter/>
            <a:headEnd type="none" w="med" len="med"/>
            <a:tailEnd type="stealth" w="lg" len="lg"/>
          </a:ln>
        </p:spPr>
      </p:cxnSp>
      <p:sp>
        <p:nvSpPr>
          <p:cNvPr id="866" name="Shape 866"/>
          <p:cNvSpPr txBox="1"/>
          <p:nvPr/>
        </p:nvSpPr>
        <p:spPr>
          <a:xfrm>
            <a:off x="4618037" y="6064250"/>
            <a:ext cx="2270124" cy="369886"/>
          </a:xfrm>
          <a:prstGeom prst="rect">
            <a:avLst/>
          </a:prstGeom>
          <a:noFill/>
          <a:ln>
            <a:noFill/>
          </a:ln>
        </p:spPr>
        <p:txBody>
          <a:bodyPr lIns="0" tIns="45700" rIns="0" bIns="45700" anchor="t" anchorCtr="0">
            <a:noAutofit/>
          </a:bodyPr>
          <a:lstStyle/>
          <a:p>
            <a:pPr marL="0" marR="0" lvl="0" indent="0" algn="ctr" rtl="0">
              <a:lnSpc>
                <a:spcPct val="100000"/>
              </a:lnSpc>
              <a:spcBef>
                <a:spcPts val="0"/>
              </a:spcBef>
              <a:spcAft>
                <a:spcPts val="0"/>
              </a:spcAft>
              <a:buClr>
                <a:srgbClr val="C00000"/>
              </a:buClr>
              <a:buSzPct val="25000"/>
              <a:buFont typeface="Calibri"/>
              <a:buNone/>
            </a:pPr>
            <a:r>
              <a:rPr lang="en-US" sz="900" b="0" i="0" u="none">
                <a:solidFill>
                  <a:srgbClr val="C00000"/>
                </a:solidFill>
                <a:latin typeface="Calibri"/>
                <a:ea typeface="Calibri"/>
                <a:cs typeface="Calibri"/>
                <a:sym typeface="Calibri"/>
              </a:rPr>
              <a:t>Aptuvenās analīzes neapstiprināšanās vai</a:t>
            </a:r>
          </a:p>
          <a:p>
            <a:pPr marL="0" marR="0" lvl="0" indent="0" algn="ctr" rtl="0">
              <a:lnSpc>
                <a:spcPct val="100000"/>
              </a:lnSpc>
              <a:spcBef>
                <a:spcPts val="0"/>
              </a:spcBef>
              <a:spcAft>
                <a:spcPts val="0"/>
              </a:spcAft>
              <a:buClr>
                <a:srgbClr val="C00000"/>
              </a:buClr>
              <a:buSzPct val="25000"/>
              <a:buFont typeface="Calibri"/>
              <a:buNone/>
            </a:pPr>
            <a:r>
              <a:rPr lang="en-US" sz="900" b="0" i="0" u="none">
                <a:solidFill>
                  <a:srgbClr val="C00000"/>
                </a:solidFill>
                <a:latin typeface="Calibri"/>
                <a:ea typeface="Calibri"/>
                <a:cs typeface="Calibri"/>
                <a:sym typeface="Calibri"/>
              </a:rPr>
              <a:t>apstiprināšanās, bet lēmums ir pret EEL</a:t>
            </a:r>
          </a:p>
        </p:txBody>
      </p:sp>
      <p:cxnSp>
        <p:nvCxnSpPr>
          <p:cNvPr id="867" name="Shape 867"/>
          <p:cNvCxnSpPr/>
          <p:nvPr/>
        </p:nvCxnSpPr>
        <p:spPr>
          <a:xfrm>
            <a:off x="4578350" y="3435350"/>
            <a:ext cx="3090862" cy="0"/>
          </a:xfrm>
          <a:prstGeom prst="straightConnector1">
            <a:avLst/>
          </a:prstGeom>
          <a:noFill/>
          <a:ln w="9525" cap="flat" cmpd="sng">
            <a:solidFill>
              <a:srgbClr val="C00000"/>
            </a:solidFill>
            <a:prstDash val="solid"/>
            <a:miter/>
            <a:headEnd type="none" w="med" len="med"/>
            <a:tailEnd type="stealth" w="lg" len="lg"/>
          </a:ln>
        </p:spPr>
      </p:cxnSp>
      <p:sp>
        <p:nvSpPr>
          <p:cNvPr id="868" name="Shape 868"/>
          <p:cNvSpPr txBox="1"/>
          <p:nvPr/>
        </p:nvSpPr>
        <p:spPr>
          <a:xfrm>
            <a:off x="4641850" y="3306762"/>
            <a:ext cx="1716086" cy="230186"/>
          </a:xfrm>
          <a:prstGeom prst="rect">
            <a:avLst/>
          </a:prstGeom>
          <a:solidFill>
            <a:srgbClr val="E6E0EC"/>
          </a:solidFill>
          <a:ln>
            <a:noFill/>
          </a:ln>
        </p:spPr>
        <p:txBody>
          <a:bodyPr lIns="0" tIns="45700" rIns="0" bIns="45700" anchor="t" anchorCtr="0">
            <a:noAutofit/>
          </a:bodyPr>
          <a:lstStyle/>
          <a:p>
            <a:pPr marL="0" marR="0" lvl="0" indent="0" algn="ctr" rtl="0">
              <a:lnSpc>
                <a:spcPct val="100000"/>
              </a:lnSpc>
              <a:spcBef>
                <a:spcPts val="0"/>
              </a:spcBef>
              <a:spcAft>
                <a:spcPts val="0"/>
              </a:spcAft>
              <a:buClr>
                <a:srgbClr val="C00000"/>
              </a:buClr>
              <a:buSzPct val="25000"/>
              <a:buFont typeface="Calibri"/>
              <a:buNone/>
            </a:pPr>
            <a:r>
              <a:rPr lang="en-US" sz="900" b="0" i="0" u="none">
                <a:solidFill>
                  <a:srgbClr val="C00000"/>
                </a:solidFill>
                <a:latin typeface="Calibri"/>
                <a:ea typeface="Calibri"/>
                <a:cs typeface="Calibri"/>
                <a:sym typeface="Calibri"/>
              </a:rPr>
              <a:t>ja nav kvalificētu pretendentu</a:t>
            </a:r>
          </a:p>
        </p:txBody>
      </p:sp>
      <p:sp>
        <p:nvSpPr>
          <p:cNvPr id="869" name="Shape 869"/>
          <p:cNvSpPr txBox="1"/>
          <p:nvPr/>
        </p:nvSpPr>
        <p:spPr>
          <a:xfrm>
            <a:off x="1328737" y="731837"/>
            <a:ext cx="5861050" cy="1411287"/>
          </a:xfrm>
          <a:prstGeom prst="rect">
            <a:avLst/>
          </a:prstGeom>
          <a:solidFill>
            <a:srgbClr val="DBEEF4"/>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870" name="Shape 870"/>
          <p:cNvSpPr txBox="1">
            <a:spLocks noGrp="1"/>
          </p:cNvSpPr>
          <p:nvPr>
            <p:ph type="title"/>
          </p:nvPr>
        </p:nvSpPr>
        <p:spPr>
          <a:xfrm>
            <a:off x="107950" y="0"/>
            <a:ext cx="9001125" cy="765175"/>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Divpakāpju iepirkums ar pārrunām </a:t>
            </a:r>
            <a:br>
              <a:rPr lang="en-US" sz="2800" b="0" i="0" u="none" strike="noStrike" cap="none">
                <a:solidFill>
                  <a:srgbClr val="008000"/>
                </a:solidFill>
                <a:latin typeface="Calibri"/>
                <a:ea typeface="Calibri"/>
                <a:cs typeface="Calibri"/>
                <a:sym typeface="Calibri"/>
              </a:rPr>
            </a:br>
            <a:r>
              <a:rPr lang="en-US" sz="1400" b="0" i="0" u="none" strike="noStrike" cap="none">
                <a:solidFill>
                  <a:srgbClr val="008000"/>
                </a:solidFill>
                <a:latin typeface="Calibri"/>
                <a:ea typeface="Calibri"/>
                <a:cs typeface="Calibri"/>
                <a:sym typeface="Calibri"/>
              </a:rPr>
              <a:t>(balstoties uz EUROCONTRACT projektu izstrādes modeļiem)</a:t>
            </a:r>
          </a:p>
        </p:txBody>
      </p:sp>
      <p:sp>
        <p:nvSpPr>
          <p:cNvPr id="871" name="Shape 871"/>
          <p:cNvSpPr txBox="1"/>
          <p:nvPr/>
        </p:nvSpPr>
        <p:spPr>
          <a:xfrm>
            <a:off x="7010400" y="66611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10</a:t>
            </a:fld>
            <a:endParaRPr lang="en-US" sz="1400" b="0" i="0" u="none">
              <a:solidFill>
                <a:srgbClr val="009A46"/>
              </a:solidFill>
              <a:latin typeface="Calibri"/>
              <a:ea typeface="Calibri"/>
              <a:cs typeface="Calibri"/>
              <a:sym typeface="Calibri"/>
            </a:endParaRPr>
          </a:p>
        </p:txBody>
      </p:sp>
      <p:pic>
        <p:nvPicPr>
          <p:cNvPr id="872" name="Shape 872"/>
          <p:cNvPicPr preferRelativeResize="0"/>
          <p:nvPr/>
        </p:nvPicPr>
        <p:blipFill rotWithShape="1">
          <a:blip r:embed="rId3">
            <a:alphaModFix/>
          </a:blip>
          <a:srcRect/>
          <a:stretch/>
        </p:blipFill>
        <p:spPr>
          <a:xfrm>
            <a:off x="7264400" y="38100"/>
            <a:ext cx="1833562" cy="576262"/>
          </a:xfrm>
          <a:prstGeom prst="rect">
            <a:avLst/>
          </a:prstGeom>
          <a:noFill/>
          <a:ln>
            <a:noFill/>
          </a:ln>
        </p:spPr>
      </p:pic>
      <p:sp>
        <p:nvSpPr>
          <p:cNvPr id="873" name="Shape 873"/>
          <p:cNvSpPr txBox="1"/>
          <p:nvPr/>
        </p:nvSpPr>
        <p:spPr>
          <a:xfrm>
            <a:off x="2005011" y="1509712"/>
            <a:ext cx="4786311" cy="554037"/>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Ēkas datu izvērtējums</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Enerģijas izmaksu bāzes līmeņa noteikšana</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Minimālās pieprasītās ietaupījuma garantijas noteikšana</a:t>
            </a:r>
          </a:p>
        </p:txBody>
      </p:sp>
      <p:sp>
        <p:nvSpPr>
          <p:cNvPr id="874" name="Shape 874"/>
          <p:cNvSpPr txBox="1"/>
          <p:nvPr/>
        </p:nvSpPr>
        <p:spPr>
          <a:xfrm>
            <a:off x="2005011" y="2224086"/>
            <a:ext cx="4786311" cy="400049"/>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Iepirkumu  dokumentācijas sagatavošana</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Projektam specifisku izmaiņu izdarīšana EEL līguma veidnē</a:t>
            </a:r>
          </a:p>
        </p:txBody>
      </p:sp>
      <p:sp>
        <p:nvSpPr>
          <p:cNvPr id="875" name="Shape 875"/>
          <p:cNvSpPr txBox="1"/>
          <p:nvPr/>
        </p:nvSpPr>
        <p:spPr>
          <a:xfrm>
            <a:off x="2005011" y="2776536"/>
            <a:ext cx="4786311" cy="554037"/>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Līguma slēgšanas paziņojuma publicēšana</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ESKO intereses paušana</a:t>
            </a:r>
          </a:p>
          <a:p>
            <a:pPr marL="0" marR="0" lvl="0" indent="0" algn="ctr" rtl="0">
              <a:lnSpc>
                <a:spcPct val="100000"/>
              </a:lnSpc>
              <a:spcBef>
                <a:spcPts val="0"/>
              </a:spcBef>
              <a:spcAft>
                <a:spcPts val="0"/>
              </a:spcAft>
              <a:buClr>
                <a:srgbClr val="002060"/>
              </a:buClr>
              <a:buSzPct val="25000"/>
              <a:buFont typeface="Calibri"/>
              <a:buNone/>
            </a:pPr>
            <a:r>
              <a:rPr lang="en-US" sz="1200" b="0" i="0" u="sng">
                <a:solidFill>
                  <a:srgbClr val="002060"/>
                </a:solidFill>
                <a:latin typeface="Calibri"/>
                <a:ea typeface="Calibri"/>
                <a:cs typeface="Calibri"/>
                <a:sym typeface="Calibri"/>
              </a:rPr>
              <a:t>3-10 kvalificētu pretendentu</a:t>
            </a:r>
            <a:r>
              <a:rPr lang="en-US" sz="1200" b="0" i="0" u="none">
                <a:solidFill>
                  <a:srgbClr val="002060"/>
                </a:solidFill>
                <a:latin typeface="Calibri"/>
                <a:ea typeface="Calibri"/>
                <a:cs typeface="Calibri"/>
                <a:sym typeface="Calibri"/>
              </a:rPr>
              <a:t> atlase (apstirpinātais saraksts)</a:t>
            </a:r>
          </a:p>
        </p:txBody>
      </p:sp>
      <p:sp>
        <p:nvSpPr>
          <p:cNvPr id="876" name="Shape 876"/>
          <p:cNvSpPr txBox="1"/>
          <p:nvPr/>
        </p:nvSpPr>
        <p:spPr>
          <a:xfrm>
            <a:off x="2005011" y="3952875"/>
            <a:ext cx="4786311" cy="862011"/>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ESKO sagatavo piedāvājumus, balstoties uz aptuvenu analīzi un iesniedz piedāvājumu</a:t>
            </a:r>
            <a:r>
              <a:rPr lang="en-US" sz="1200" b="0" i="0" u="none">
                <a:solidFill>
                  <a:schemeClr val="dk1"/>
                </a:solidFill>
                <a:latin typeface="Calibri"/>
                <a:ea typeface="Calibri"/>
                <a:cs typeface="Calibri"/>
                <a:sym typeface="Calibri"/>
              </a:rPr>
              <a:t/>
            </a:r>
            <a:br>
              <a:rPr lang="en-US" sz="12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Piedāvājumu pārbaude un novērtēšana</a:t>
            </a:r>
            <a:r>
              <a:rPr lang="en-US" sz="1200" b="0" i="0" u="none">
                <a:solidFill>
                  <a:schemeClr val="dk1"/>
                </a:solidFill>
                <a:latin typeface="Calibri"/>
                <a:ea typeface="Calibri"/>
                <a:cs typeface="Calibri"/>
                <a:sym typeface="Calibri"/>
              </a:rPr>
              <a:t/>
            </a:r>
            <a:br>
              <a:rPr lang="en-US" sz="12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Pārrunas &amp; ekonomiski visizdevīgākā piedāvājuma izvēle</a:t>
            </a:r>
          </a:p>
          <a:p>
            <a:pPr marL="0" marR="0" lvl="0" indent="0" algn="l" rtl="0">
              <a:lnSpc>
                <a:spcPct val="100000"/>
              </a:lnSpc>
              <a:spcBef>
                <a:spcPts val="0"/>
              </a:spcBef>
              <a:spcAft>
                <a:spcPts val="0"/>
              </a:spcAft>
              <a:buNone/>
            </a:pPr>
            <a:endParaRPr sz="1200" b="0" i="0" u="none">
              <a:solidFill>
                <a:srgbClr val="002060"/>
              </a:solidFill>
              <a:latin typeface="Calibri"/>
              <a:ea typeface="Calibri"/>
              <a:cs typeface="Calibri"/>
              <a:sym typeface="Calibri"/>
            </a:endParaRPr>
          </a:p>
        </p:txBody>
      </p:sp>
      <p:sp>
        <p:nvSpPr>
          <p:cNvPr id="877" name="Shape 877"/>
          <p:cNvSpPr txBox="1"/>
          <p:nvPr/>
        </p:nvSpPr>
        <p:spPr>
          <a:xfrm>
            <a:off x="2005011" y="5197475"/>
            <a:ext cx="4786311" cy="554037"/>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1. posms: Enerģijas rādītāju detalizēta analīze </a:t>
            </a:r>
            <a:r>
              <a:rPr lang="en-US" sz="1200" b="0" i="0" u="none">
                <a:solidFill>
                  <a:schemeClr val="dk1"/>
                </a:solidFill>
                <a:latin typeface="Calibri"/>
                <a:ea typeface="Calibri"/>
                <a:cs typeface="Calibri"/>
                <a:sym typeface="Calibri"/>
              </a:rPr>
              <a:t/>
            </a:r>
            <a:br>
              <a:rPr lang="en-US" sz="12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Detalizēta potenciālās enerģijas un izmaksu ietaupījuma apstiprināšana</a:t>
            </a:r>
          </a:p>
        </p:txBody>
      </p:sp>
      <p:sp>
        <p:nvSpPr>
          <p:cNvPr id="878" name="Shape 878"/>
          <p:cNvSpPr txBox="1"/>
          <p:nvPr/>
        </p:nvSpPr>
        <p:spPr>
          <a:xfrm>
            <a:off x="2005011" y="5807075"/>
            <a:ext cx="4786311" cy="247649"/>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Rezultātu salīdzināšana, klienta gala lēmums</a:t>
            </a:r>
          </a:p>
        </p:txBody>
      </p:sp>
      <p:sp>
        <p:nvSpPr>
          <p:cNvPr id="879" name="Shape 879"/>
          <p:cNvSpPr txBox="1"/>
          <p:nvPr/>
        </p:nvSpPr>
        <p:spPr>
          <a:xfrm>
            <a:off x="2005011" y="3540125"/>
            <a:ext cx="4786311" cy="249237"/>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Uzaicinājums iesniegt piedāvājumus</a:t>
            </a:r>
          </a:p>
        </p:txBody>
      </p:sp>
      <p:sp>
        <p:nvSpPr>
          <p:cNvPr id="880" name="Shape 880"/>
          <p:cNvSpPr txBox="1"/>
          <p:nvPr/>
        </p:nvSpPr>
        <p:spPr>
          <a:xfrm>
            <a:off x="7669211" y="3235325"/>
            <a:ext cx="1328737" cy="400049"/>
          </a:xfrm>
          <a:prstGeom prst="rect">
            <a:avLst/>
          </a:prstGeom>
          <a:solidFill>
            <a:srgbClr val="F2F2F2"/>
          </a:solidFill>
          <a:ln w="9525" cap="flat" cmpd="sng">
            <a:solidFill>
              <a:srgbClr val="008000"/>
            </a:solidFill>
            <a:prstDash val="solid"/>
            <a:miter/>
            <a:headEnd type="none" w="med" len="med"/>
            <a:tailEnd type="none" w="med" len="med"/>
          </a:ln>
        </p:spPr>
        <p:txBody>
          <a:bodyPr lIns="91425" tIns="45700" rIns="91425" bIns="45700" anchor="t" anchorCtr="0">
            <a:noAutofit/>
          </a:bodyPr>
          <a:lstStyle/>
          <a:p>
            <a:pPr marL="0" marR="0" lvl="0" indent="0" algn="ctr" rtl="0">
              <a:lnSpc>
                <a:spcPct val="120000"/>
              </a:lnSpc>
              <a:spcBef>
                <a:spcPts val="0"/>
              </a:spcBef>
              <a:spcAft>
                <a:spcPts val="0"/>
              </a:spcAft>
              <a:buClr>
                <a:srgbClr val="C00000"/>
              </a:buClr>
              <a:buSzPct val="25000"/>
              <a:buFont typeface="Calibri"/>
              <a:buNone/>
            </a:pPr>
            <a:r>
              <a:rPr lang="en-US" sz="1000" b="0" i="0" u="none">
                <a:solidFill>
                  <a:srgbClr val="C00000"/>
                </a:solidFill>
                <a:latin typeface="Calibri"/>
                <a:ea typeface="Calibri"/>
                <a:cs typeface="Calibri"/>
                <a:sym typeface="Calibri"/>
              </a:rPr>
              <a:t>Iepirkumu </a:t>
            </a:r>
          </a:p>
          <a:p>
            <a:pPr marL="0" marR="0" lvl="0" indent="0" algn="ctr" rtl="0">
              <a:lnSpc>
                <a:spcPct val="120000"/>
              </a:lnSpc>
              <a:spcBef>
                <a:spcPts val="0"/>
              </a:spcBef>
              <a:spcAft>
                <a:spcPts val="0"/>
              </a:spcAft>
              <a:buClr>
                <a:srgbClr val="C00000"/>
              </a:buClr>
              <a:buSzPct val="25000"/>
              <a:buFont typeface="Calibri"/>
              <a:buNone/>
            </a:pPr>
            <a:r>
              <a:rPr lang="en-US" sz="1000" b="0" i="0" u="none">
                <a:solidFill>
                  <a:srgbClr val="C00000"/>
                </a:solidFill>
                <a:latin typeface="Calibri"/>
                <a:ea typeface="Calibri"/>
                <a:cs typeface="Calibri"/>
                <a:sym typeface="Calibri"/>
              </a:rPr>
              <a:t>procedūras anulēšana</a:t>
            </a:r>
          </a:p>
        </p:txBody>
      </p:sp>
      <p:cxnSp>
        <p:nvCxnSpPr>
          <p:cNvPr id="881" name="Shape 881"/>
          <p:cNvCxnSpPr/>
          <p:nvPr/>
        </p:nvCxnSpPr>
        <p:spPr>
          <a:xfrm>
            <a:off x="4397375" y="2063750"/>
            <a:ext cx="0" cy="160337"/>
          </a:xfrm>
          <a:prstGeom prst="straightConnector1">
            <a:avLst/>
          </a:prstGeom>
          <a:noFill/>
          <a:ln w="31750" cap="flat" cmpd="sng">
            <a:solidFill>
              <a:schemeClr val="dk1"/>
            </a:solidFill>
            <a:prstDash val="solid"/>
            <a:miter/>
            <a:headEnd type="none" w="med" len="med"/>
            <a:tailEnd type="triangle" w="lg" len="lg"/>
          </a:ln>
        </p:spPr>
      </p:cxnSp>
      <p:cxnSp>
        <p:nvCxnSpPr>
          <p:cNvPr id="882" name="Shape 882"/>
          <p:cNvCxnSpPr/>
          <p:nvPr/>
        </p:nvCxnSpPr>
        <p:spPr>
          <a:xfrm>
            <a:off x="4397375" y="2624136"/>
            <a:ext cx="0" cy="160337"/>
          </a:xfrm>
          <a:prstGeom prst="straightConnector1">
            <a:avLst/>
          </a:prstGeom>
          <a:noFill/>
          <a:ln w="31750" cap="flat" cmpd="sng">
            <a:solidFill>
              <a:schemeClr val="dk1"/>
            </a:solidFill>
            <a:prstDash val="solid"/>
            <a:miter/>
            <a:headEnd type="none" w="med" len="med"/>
            <a:tailEnd type="triangle" w="lg" len="lg"/>
          </a:ln>
        </p:spPr>
      </p:cxnSp>
      <p:cxnSp>
        <p:nvCxnSpPr>
          <p:cNvPr id="883" name="Shape 883"/>
          <p:cNvCxnSpPr/>
          <p:nvPr/>
        </p:nvCxnSpPr>
        <p:spPr>
          <a:xfrm>
            <a:off x="4397375" y="3792537"/>
            <a:ext cx="0" cy="160337"/>
          </a:xfrm>
          <a:prstGeom prst="straightConnector1">
            <a:avLst/>
          </a:prstGeom>
          <a:noFill/>
          <a:ln w="31750" cap="flat" cmpd="sng">
            <a:solidFill>
              <a:schemeClr val="dk1"/>
            </a:solidFill>
            <a:prstDash val="solid"/>
            <a:miter/>
            <a:headEnd type="none" w="med" len="med"/>
            <a:tailEnd type="triangle" w="lg" len="lg"/>
          </a:ln>
        </p:spPr>
      </p:cxnSp>
      <p:cxnSp>
        <p:nvCxnSpPr>
          <p:cNvPr id="884" name="Shape 884"/>
          <p:cNvCxnSpPr/>
          <p:nvPr/>
        </p:nvCxnSpPr>
        <p:spPr>
          <a:xfrm>
            <a:off x="4397375" y="4819650"/>
            <a:ext cx="0" cy="161925"/>
          </a:xfrm>
          <a:prstGeom prst="straightConnector1">
            <a:avLst/>
          </a:prstGeom>
          <a:noFill/>
          <a:ln w="31750" cap="flat" cmpd="sng">
            <a:solidFill>
              <a:schemeClr val="dk1"/>
            </a:solidFill>
            <a:prstDash val="solid"/>
            <a:miter/>
            <a:headEnd type="none" w="med" len="med"/>
            <a:tailEnd type="triangle" w="lg" len="lg"/>
          </a:ln>
        </p:spPr>
      </p:cxnSp>
      <p:cxnSp>
        <p:nvCxnSpPr>
          <p:cNvPr id="885" name="Shape 885"/>
          <p:cNvCxnSpPr/>
          <p:nvPr/>
        </p:nvCxnSpPr>
        <p:spPr>
          <a:xfrm>
            <a:off x="4397375" y="5646737"/>
            <a:ext cx="0" cy="160337"/>
          </a:xfrm>
          <a:prstGeom prst="straightConnector1">
            <a:avLst/>
          </a:prstGeom>
          <a:noFill/>
          <a:ln w="31750" cap="flat" cmpd="sng">
            <a:solidFill>
              <a:schemeClr val="dk1"/>
            </a:solidFill>
            <a:prstDash val="solid"/>
            <a:miter/>
            <a:headEnd type="none" w="med" len="med"/>
            <a:tailEnd type="triangle" w="lg" len="lg"/>
          </a:ln>
        </p:spPr>
      </p:cxnSp>
      <p:sp>
        <p:nvSpPr>
          <p:cNvPr id="886" name="Shape 886"/>
          <p:cNvSpPr/>
          <p:nvPr/>
        </p:nvSpPr>
        <p:spPr>
          <a:xfrm>
            <a:off x="4217987" y="3330575"/>
            <a:ext cx="360362" cy="209549"/>
          </a:xfrm>
          <a:prstGeom prst="diamond">
            <a:avLst/>
          </a:prstGeom>
          <a:solidFill>
            <a:srgbClr val="C00000"/>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887" name="Shape 887"/>
          <p:cNvSpPr txBox="1"/>
          <p:nvPr/>
        </p:nvSpPr>
        <p:spPr>
          <a:xfrm>
            <a:off x="7673975" y="5903912"/>
            <a:ext cx="1262062" cy="708024"/>
          </a:xfrm>
          <a:prstGeom prst="rect">
            <a:avLst/>
          </a:prstGeom>
          <a:solidFill>
            <a:srgbClr val="F2F2F2"/>
          </a:solidFill>
          <a:ln w="9525" cap="flat" cmpd="sng">
            <a:solidFill>
              <a:srgbClr val="008000"/>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C00000"/>
              </a:buClr>
              <a:buSzPct val="25000"/>
              <a:buFont typeface="Calibri"/>
              <a:buNone/>
            </a:pPr>
            <a:r>
              <a:rPr lang="en-US" sz="1000" b="0" i="0" u="none">
                <a:solidFill>
                  <a:srgbClr val="C00000"/>
                </a:solidFill>
                <a:latin typeface="Calibri"/>
                <a:ea typeface="Calibri"/>
                <a:cs typeface="Calibri"/>
                <a:sym typeface="Calibri"/>
              </a:rPr>
              <a:t>Iepirkuma procedūras </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000" b="0" i="0" u="none">
                <a:solidFill>
                  <a:srgbClr val="C00000"/>
                </a:solidFill>
                <a:latin typeface="Calibri"/>
                <a:ea typeface="Calibri"/>
                <a:cs typeface="Calibri"/>
                <a:sym typeface="Calibri"/>
              </a:rPr>
              <a:t>anulēšana</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000" b="0" i="0" u="none">
                <a:solidFill>
                  <a:srgbClr val="C00000"/>
                </a:solidFill>
                <a:latin typeface="Calibri"/>
                <a:ea typeface="Calibri"/>
                <a:cs typeface="Calibri"/>
                <a:sym typeface="Calibri"/>
              </a:rPr>
              <a:t>Plānošanas izmaksu</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000" b="0" i="0" u="none">
                <a:solidFill>
                  <a:srgbClr val="C00000"/>
                </a:solidFill>
                <a:latin typeface="Calibri"/>
                <a:ea typeface="Calibri"/>
                <a:cs typeface="Calibri"/>
                <a:sym typeface="Calibri"/>
              </a:rPr>
              <a:t>kompensēšana</a:t>
            </a:r>
          </a:p>
        </p:txBody>
      </p:sp>
      <p:sp>
        <p:nvSpPr>
          <p:cNvPr id="888" name="Shape 888"/>
          <p:cNvSpPr/>
          <p:nvPr/>
        </p:nvSpPr>
        <p:spPr>
          <a:xfrm>
            <a:off x="4137025" y="6067425"/>
            <a:ext cx="504824" cy="366711"/>
          </a:xfrm>
          <a:prstGeom prst="diamond">
            <a:avLst/>
          </a:prstGeom>
          <a:solidFill>
            <a:srgbClr val="C00000"/>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889" name="Shape 889"/>
          <p:cNvSpPr txBox="1"/>
          <p:nvPr/>
        </p:nvSpPr>
        <p:spPr>
          <a:xfrm>
            <a:off x="250825" y="908050"/>
            <a:ext cx="862011" cy="708024"/>
          </a:xfrm>
          <a:prstGeom prst="rect">
            <a:avLst/>
          </a:prstGeom>
          <a:solidFill>
            <a:srgbClr val="F2F2F2"/>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002060"/>
              </a:buClr>
              <a:buSzPct val="25000"/>
              <a:buFont typeface="Calibri"/>
              <a:buNone/>
            </a:pPr>
            <a:r>
              <a:rPr lang="en-US" sz="1000" b="0" i="0" u="none">
                <a:solidFill>
                  <a:srgbClr val="002060"/>
                </a:solidFill>
                <a:latin typeface="Calibri"/>
                <a:ea typeface="Calibri"/>
                <a:cs typeface="Calibri"/>
                <a:sym typeface="Calibri"/>
              </a:rPr>
              <a:t>Vietējo koordinatoru</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000" b="0" i="0" u="none">
                <a:solidFill>
                  <a:srgbClr val="002060"/>
                </a:solidFill>
                <a:latin typeface="Calibri"/>
                <a:ea typeface="Calibri"/>
                <a:cs typeface="Calibri"/>
                <a:sym typeface="Calibri"/>
              </a:rPr>
              <a:t>algošana</a:t>
            </a:r>
          </a:p>
        </p:txBody>
      </p:sp>
      <p:sp>
        <p:nvSpPr>
          <p:cNvPr id="890" name="Shape 890"/>
          <p:cNvSpPr/>
          <p:nvPr/>
        </p:nvSpPr>
        <p:spPr>
          <a:xfrm>
            <a:off x="4217987" y="1277937"/>
            <a:ext cx="360362" cy="209549"/>
          </a:xfrm>
          <a:prstGeom prst="diamond">
            <a:avLst/>
          </a:prstGeom>
          <a:solidFill>
            <a:schemeClr val="dk1"/>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cxnSp>
        <p:nvCxnSpPr>
          <p:cNvPr id="891" name="Shape 891"/>
          <p:cNvCxnSpPr/>
          <p:nvPr/>
        </p:nvCxnSpPr>
        <p:spPr>
          <a:xfrm rot="10800000">
            <a:off x="1112836" y="1262062"/>
            <a:ext cx="3465512" cy="120649"/>
          </a:xfrm>
          <a:prstGeom prst="straightConnector1">
            <a:avLst/>
          </a:prstGeom>
          <a:noFill/>
          <a:ln w="9525" cap="flat" cmpd="sng">
            <a:solidFill>
              <a:schemeClr val="dk1"/>
            </a:solidFill>
            <a:prstDash val="solid"/>
            <a:miter/>
            <a:headEnd type="none" w="med" len="med"/>
            <a:tailEnd type="stealth" w="lg" len="lg"/>
          </a:ln>
        </p:spPr>
      </p:cxnSp>
      <p:sp>
        <p:nvSpPr>
          <p:cNvPr id="892" name="Shape 892"/>
          <p:cNvSpPr txBox="1"/>
          <p:nvPr/>
        </p:nvSpPr>
        <p:spPr>
          <a:xfrm>
            <a:off x="2336800" y="1268412"/>
            <a:ext cx="792162" cy="230186"/>
          </a:xfrm>
          <a:prstGeom prst="rect">
            <a:avLst/>
          </a:prstGeom>
          <a:solidFill>
            <a:srgbClr val="DBEEF4"/>
          </a:solidFill>
          <a:ln>
            <a:noFill/>
          </a:ln>
        </p:spPr>
        <p:txBody>
          <a:bodyPr lIns="0" tIns="45700" rIns="0"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900" b="0" i="0" u="none">
                <a:solidFill>
                  <a:srgbClr val="002060"/>
                </a:solidFill>
                <a:latin typeface="Calibri"/>
                <a:ea typeface="Calibri"/>
                <a:cs typeface="Calibri"/>
                <a:sym typeface="Calibri"/>
              </a:rPr>
              <a:t>ieteicams</a:t>
            </a:r>
          </a:p>
        </p:txBody>
      </p:sp>
      <p:sp>
        <p:nvSpPr>
          <p:cNvPr id="893" name="Shape 893"/>
          <p:cNvSpPr txBox="1"/>
          <p:nvPr/>
        </p:nvSpPr>
        <p:spPr>
          <a:xfrm>
            <a:off x="2005011" y="865187"/>
            <a:ext cx="4786311" cy="400049"/>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Projekta vadības komitejas izveidošana</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Ēku izvēle</a:t>
            </a:r>
          </a:p>
        </p:txBody>
      </p:sp>
      <p:cxnSp>
        <p:nvCxnSpPr>
          <p:cNvPr id="894" name="Shape 894"/>
          <p:cNvCxnSpPr/>
          <p:nvPr/>
        </p:nvCxnSpPr>
        <p:spPr>
          <a:xfrm>
            <a:off x="4395787" y="3355975"/>
            <a:ext cx="0" cy="160337"/>
          </a:xfrm>
          <a:prstGeom prst="straightConnector1">
            <a:avLst/>
          </a:prstGeom>
          <a:noFill/>
          <a:ln w="31750" cap="flat" cmpd="sng">
            <a:solidFill>
              <a:schemeClr val="lt1"/>
            </a:solidFill>
            <a:prstDash val="solid"/>
            <a:miter/>
            <a:headEnd type="none" w="med" len="med"/>
            <a:tailEnd type="triangle" w="lg" len="lg"/>
          </a:ln>
        </p:spPr>
      </p:cxnSp>
      <p:cxnSp>
        <p:nvCxnSpPr>
          <p:cNvPr id="895" name="Shape 895"/>
          <p:cNvCxnSpPr/>
          <p:nvPr/>
        </p:nvCxnSpPr>
        <p:spPr>
          <a:xfrm flipH="1">
            <a:off x="4389437" y="6116637"/>
            <a:ext cx="6349" cy="317500"/>
          </a:xfrm>
          <a:prstGeom prst="straightConnector1">
            <a:avLst/>
          </a:prstGeom>
          <a:noFill/>
          <a:ln w="31750" cap="flat" cmpd="sng">
            <a:solidFill>
              <a:schemeClr val="lt1"/>
            </a:solidFill>
            <a:prstDash val="solid"/>
            <a:miter/>
            <a:headEnd type="none" w="med" len="med"/>
            <a:tailEnd type="triangle" w="lg" len="lg"/>
          </a:ln>
        </p:spPr>
      </p:cxnSp>
      <p:cxnSp>
        <p:nvCxnSpPr>
          <p:cNvPr id="896" name="Shape 896"/>
          <p:cNvCxnSpPr/>
          <p:nvPr/>
        </p:nvCxnSpPr>
        <p:spPr>
          <a:xfrm>
            <a:off x="4397375" y="1303337"/>
            <a:ext cx="0" cy="160337"/>
          </a:xfrm>
          <a:prstGeom prst="straightConnector1">
            <a:avLst/>
          </a:prstGeom>
          <a:noFill/>
          <a:ln w="31750" cap="flat" cmpd="sng">
            <a:solidFill>
              <a:schemeClr val="lt1"/>
            </a:solidFill>
            <a:prstDash val="solid"/>
            <a:miter/>
            <a:headEnd type="none" w="med" len="med"/>
            <a:tailEnd type="triangle" w="lg" len="lg"/>
          </a:ln>
        </p:spPr>
      </p:cxnSp>
      <p:cxnSp>
        <p:nvCxnSpPr>
          <p:cNvPr id="897" name="Shape 897"/>
          <p:cNvCxnSpPr/>
          <p:nvPr/>
        </p:nvCxnSpPr>
        <p:spPr>
          <a:xfrm>
            <a:off x="682625" y="1616075"/>
            <a:ext cx="52387" cy="4251324"/>
          </a:xfrm>
          <a:prstGeom prst="straightConnector1">
            <a:avLst/>
          </a:prstGeom>
          <a:noFill/>
          <a:ln w="9525" cap="flat" cmpd="sng">
            <a:solidFill>
              <a:schemeClr val="dk1"/>
            </a:solidFill>
            <a:prstDash val="solid"/>
            <a:miter/>
            <a:headEnd type="none" w="med" len="med"/>
            <a:tailEnd type="none" w="med" len="med"/>
          </a:ln>
        </p:spPr>
      </p:cxnSp>
      <p:cxnSp>
        <p:nvCxnSpPr>
          <p:cNvPr id="898" name="Shape 898"/>
          <p:cNvCxnSpPr/>
          <p:nvPr/>
        </p:nvCxnSpPr>
        <p:spPr>
          <a:xfrm>
            <a:off x="752475" y="5930900"/>
            <a:ext cx="1252536" cy="0"/>
          </a:xfrm>
          <a:prstGeom prst="straightConnector1">
            <a:avLst/>
          </a:prstGeom>
          <a:noFill/>
          <a:ln w="9525" cap="flat" cmpd="sng">
            <a:solidFill>
              <a:schemeClr val="dk1"/>
            </a:solidFill>
            <a:prstDash val="solid"/>
            <a:miter/>
            <a:headEnd type="none" w="med" len="med"/>
            <a:tailEnd type="stealth" w="lg" len="lg"/>
          </a:ln>
        </p:spPr>
      </p:cxnSp>
      <p:cxnSp>
        <p:nvCxnSpPr>
          <p:cNvPr id="899" name="Shape 899"/>
          <p:cNvCxnSpPr/>
          <p:nvPr/>
        </p:nvCxnSpPr>
        <p:spPr>
          <a:xfrm>
            <a:off x="752475" y="5397500"/>
            <a:ext cx="1252536" cy="76199"/>
          </a:xfrm>
          <a:prstGeom prst="straightConnector1">
            <a:avLst/>
          </a:prstGeom>
          <a:noFill/>
          <a:ln w="9525" cap="flat" cmpd="sng">
            <a:solidFill>
              <a:schemeClr val="dk1"/>
            </a:solidFill>
            <a:prstDash val="solid"/>
            <a:miter/>
            <a:headEnd type="none" w="med" len="med"/>
            <a:tailEnd type="stealth" w="lg" len="lg"/>
          </a:ln>
        </p:spPr>
      </p:cxnSp>
      <p:cxnSp>
        <p:nvCxnSpPr>
          <p:cNvPr id="900" name="Shape 900"/>
          <p:cNvCxnSpPr/>
          <p:nvPr/>
        </p:nvCxnSpPr>
        <p:spPr>
          <a:xfrm>
            <a:off x="735012" y="4356100"/>
            <a:ext cx="1254125" cy="0"/>
          </a:xfrm>
          <a:prstGeom prst="straightConnector1">
            <a:avLst/>
          </a:prstGeom>
          <a:noFill/>
          <a:ln w="9525" cap="flat" cmpd="sng">
            <a:solidFill>
              <a:schemeClr val="dk1"/>
            </a:solidFill>
            <a:prstDash val="solid"/>
            <a:miter/>
            <a:headEnd type="none" w="med" len="med"/>
            <a:tailEnd type="stealth" w="lg" len="lg"/>
          </a:ln>
        </p:spPr>
      </p:cxnSp>
      <p:cxnSp>
        <p:nvCxnSpPr>
          <p:cNvPr id="901" name="Shape 901"/>
          <p:cNvCxnSpPr/>
          <p:nvPr/>
        </p:nvCxnSpPr>
        <p:spPr>
          <a:xfrm>
            <a:off x="735012" y="3665537"/>
            <a:ext cx="1254125" cy="0"/>
          </a:xfrm>
          <a:prstGeom prst="straightConnector1">
            <a:avLst/>
          </a:prstGeom>
          <a:noFill/>
          <a:ln w="9525" cap="flat" cmpd="sng">
            <a:solidFill>
              <a:schemeClr val="dk1"/>
            </a:solidFill>
            <a:prstDash val="solid"/>
            <a:miter/>
            <a:headEnd type="none" w="med" len="med"/>
            <a:tailEnd type="stealth" w="lg" len="lg"/>
          </a:ln>
        </p:spPr>
      </p:cxnSp>
      <p:cxnSp>
        <p:nvCxnSpPr>
          <p:cNvPr id="902" name="Shape 902"/>
          <p:cNvCxnSpPr/>
          <p:nvPr/>
        </p:nvCxnSpPr>
        <p:spPr>
          <a:xfrm>
            <a:off x="735012" y="3057525"/>
            <a:ext cx="1254125" cy="0"/>
          </a:xfrm>
          <a:prstGeom prst="straightConnector1">
            <a:avLst/>
          </a:prstGeom>
          <a:noFill/>
          <a:ln w="9525" cap="flat" cmpd="sng">
            <a:solidFill>
              <a:schemeClr val="dk1"/>
            </a:solidFill>
            <a:prstDash val="solid"/>
            <a:miter/>
            <a:headEnd type="none" w="med" len="med"/>
            <a:tailEnd type="stealth" w="lg" len="lg"/>
          </a:ln>
        </p:spPr>
      </p:cxnSp>
      <p:cxnSp>
        <p:nvCxnSpPr>
          <p:cNvPr id="903" name="Shape 903"/>
          <p:cNvCxnSpPr/>
          <p:nvPr/>
        </p:nvCxnSpPr>
        <p:spPr>
          <a:xfrm>
            <a:off x="735012" y="2424111"/>
            <a:ext cx="1254125" cy="0"/>
          </a:xfrm>
          <a:prstGeom prst="straightConnector1">
            <a:avLst/>
          </a:prstGeom>
          <a:noFill/>
          <a:ln w="9525" cap="flat" cmpd="sng">
            <a:solidFill>
              <a:schemeClr val="dk1"/>
            </a:solidFill>
            <a:prstDash val="solid"/>
            <a:miter/>
            <a:headEnd type="none" w="med" len="med"/>
            <a:tailEnd type="stealth" w="lg" len="lg"/>
          </a:ln>
        </p:spPr>
      </p:cxnSp>
      <p:cxnSp>
        <p:nvCxnSpPr>
          <p:cNvPr id="904" name="Shape 904"/>
          <p:cNvCxnSpPr/>
          <p:nvPr/>
        </p:nvCxnSpPr>
        <p:spPr>
          <a:xfrm>
            <a:off x="735012" y="1804986"/>
            <a:ext cx="1254125" cy="0"/>
          </a:xfrm>
          <a:prstGeom prst="straightConnector1">
            <a:avLst/>
          </a:prstGeom>
          <a:noFill/>
          <a:ln w="9525" cap="flat" cmpd="sng">
            <a:solidFill>
              <a:schemeClr val="dk1"/>
            </a:solidFill>
            <a:prstDash val="solid"/>
            <a:miter/>
            <a:headEnd type="none" w="med" len="med"/>
            <a:tailEnd type="stealth" w="lg" len="lg"/>
          </a:ln>
        </p:spPr>
      </p:cxnSp>
      <p:sp>
        <p:nvSpPr>
          <p:cNvPr id="905" name="Shape 905"/>
          <p:cNvSpPr txBox="1"/>
          <p:nvPr/>
        </p:nvSpPr>
        <p:spPr>
          <a:xfrm rot="-5400000">
            <a:off x="-1326356" y="3671092"/>
            <a:ext cx="3892550" cy="23018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900" b="0" i="0" u="none">
                <a:solidFill>
                  <a:schemeClr val="dk1"/>
                </a:solidFill>
                <a:latin typeface="Calibri"/>
                <a:ea typeface="Calibri"/>
                <a:cs typeface="Calibri"/>
                <a:sym typeface="Calibri"/>
              </a:rPr>
              <a:t>Ēkas īpašnieka atbalstīšana (projekta vadības komiteja) vai rīkošanās tā vārdā</a:t>
            </a:r>
          </a:p>
        </p:txBody>
      </p:sp>
      <p:sp>
        <p:nvSpPr>
          <p:cNvPr id="906" name="Shape 906"/>
          <p:cNvSpPr txBox="1"/>
          <p:nvPr/>
        </p:nvSpPr>
        <p:spPr>
          <a:xfrm rot="-5400000">
            <a:off x="1249362" y="1236662"/>
            <a:ext cx="712786" cy="338136"/>
          </a:xfrm>
          <a:prstGeom prst="rect">
            <a:avLst/>
          </a:prstGeom>
          <a:solidFill>
            <a:srgbClr val="DBEEF4"/>
          </a:solid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1100" b="1" i="0" u="none">
                <a:solidFill>
                  <a:schemeClr val="dk1"/>
                </a:solidFill>
                <a:latin typeface="Calibri"/>
                <a:ea typeface="Calibri"/>
                <a:cs typeface="Calibri"/>
                <a:sym typeface="Calibri"/>
              </a:rPr>
              <a:t>Projekta </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100" b="1" i="0" u="none">
                <a:solidFill>
                  <a:schemeClr val="dk1"/>
                </a:solidFill>
                <a:latin typeface="Calibri"/>
                <a:ea typeface="Calibri"/>
                <a:cs typeface="Calibri"/>
                <a:sym typeface="Calibri"/>
              </a:rPr>
              <a:t>sagatavošana</a:t>
            </a:r>
          </a:p>
        </p:txBody>
      </p:sp>
      <p:sp>
        <p:nvSpPr>
          <p:cNvPr id="907" name="Shape 907"/>
          <p:cNvSpPr txBox="1"/>
          <p:nvPr/>
        </p:nvSpPr>
        <p:spPr>
          <a:xfrm rot="-5400000">
            <a:off x="832643" y="3402806"/>
            <a:ext cx="1522412" cy="339724"/>
          </a:xfrm>
          <a:prstGeom prst="rect">
            <a:avLst/>
          </a:prstGeom>
          <a:solidFill>
            <a:srgbClr val="E6E0EC"/>
          </a:solid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1100" b="1" i="0" u="none">
                <a:solidFill>
                  <a:schemeClr val="dk1"/>
                </a:solidFill>
                <a:latin typeface="Calibri"/>
                <a:ea typeface="Calibri"/>
                <a:cs typeface="Calibri"/>
                <a:sym typeface="Calibri"/>
              </a:rPr>
              <a:t>Uzaicinājums uz konkursu, virspusīga analīze,</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100" b="1" i="0" u="none">
                <a:solidFill>
                  <a:schemeClr val="dk1"/>
                </a:solidFill>
                <a:latin typeface="Calibri"/>
                <a:ea typeface="Calibri"/>
                <a:cs typeface="Calibri"/>
                <a:sym typeface="Calibri"/>
              </a:rPr>
              <a:t>līguma piešķiršana</a:t>
            </a:r>
          </a:p>
        </p:txBody>
      </p:sp>
      <p:sp>
        <p:nvSpPr>
          <p:cNvPr id="908" name="Shape 908"/>
          <p:cNvSpPr/>
          <p:nvPr/>
        </p:nvSpPr>
        <p:spPr>
          <a:xfrm>
            <a:off x="2541586" y="6434137"/>
            <a:ext cx="3816349" cy="322262"/>
          </a:xfrm>
          <a:prstGeom prst="roundRect">
            <a:avLst>
              <a:gd name="adj" fmla="val 16667"/>
            </a:avLst>
          </a:prstGeom>
          <a:solidFill>
            <a:srgbClr val="FAC090"/>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909" name="Shape 909"/>
          <p:cNvSpPr txBox="1"/>
          <p:nvPr/>
        </p:nvSpPr>
        <p:spPr>
          <a:xfrm>
            <a:off x="2865436" y="6450012"/>
            <a:ext cx="3168650" cy="306386"/>
          </a:xfrm>
          <a:prstGeom prst="rect">
            <a:avLst/>
          </a:prstGeom>
          <a:noFill/>
          <a:ln>
            <a:noFill/>
          </a:ln>
        </p:spPr>
        <p:txBody>
          <a:bodyPr lIns="0" tIns="45700" rIns="0" bIns="45700" anchor="t"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1400" b="0" i="0" u="none">
                <a:solidFill>
                  <a:schemeClr val="dk1"/>
                </a:solidFill>
                <a:latin typeface="Calibri"/>
                <a:ea typeface="Calibri"/>
                <a:cs typeface="Calibri"/>
                <a:sym typeface="Calibri"/>
              </a:rPr>
              <a:t>Līguma 2. posms:  EEL īstenošana</a:t>
            </a:r>
          </a:p>
        </p:txBody>
      </p:sp>
      <p:cxnSp>
        <p:nvCxnSpPr>
          <p:cNvPr id="910" name="Shape 910"/>
          <p:cNvCxnSpPr/>
          <p:nvPr/>
        </p:nvCxnSpPr>
        <p:spPr>
          <a:xfrm>
            <a:off x="4578350" y="4608512"/>
            <a:ext cx="3082924" cy="0"/>
          </a:xfrm>
          <a:prstGeom prst="straightConnector1">
            <a:avLst/>
          </a:prstGeom>
          <a:noFill/>
          <a:ln w="9525" cap="flat" cmpd="sng">
            <a:solidFill>
              <a:srgbClr val="C00000"/>
            </a:solidFill>
            <a:prstDash val="solid"/>
            <a:miter/>
            <a:headEnd type="none" w="med" len="med"/>
            <a:tailEnd type="stealth" w="lg" len="lg"/>
          </a:ln>
        </p:spPr>
      </p:cxnSp>
      <p:sp>
        <p:nvSpPr>
          <p:cNvPr id="911" name="Shape 911"/>
          <p:cNvSpPr txBox="1"/>
          <p:nvPr/>
        </p:nvSpPr>
        <p:spPr>
          <a:xfrm>
            <a:off x="5651500" y="4581525"/>
            <a:ext cx="1743075" cy="230186"/>
          </a:xfrm>
          <a:prstGeom prst="rect">
            <a:avLst/>
          </a:prstGeom>
          <a:solidFill>
            <a:srgbClr val="E6E0EC"/>
          </a:solidFill>
          <a:ln>
            <a:noFill/>
          </a:ln>
        </p:spPr>
        <p:txBody>
          <a:bodyPr lIns="0" tIns="45700" rIns="0" bIns="45700" anchor="t" anchorCtr="0">
            <a:noAutofit/>
          </a:bodyPr>
          <a:lstStyle/>
          <a:p>
            <a:pPr marL="0" marR="0" lvl="0" indent="0" algn="ctr" rtl="0">
              <a:lnSpc>
                <a:spcPct val="100000"/>
              </a:lnSpc>
              <a:spcBef>
                <a:spcPts val="0"/>
              </a:spcBef>
              <a:spcAft>
                <a:spcPts val="0"/>
              </a:spcAft>
              <a:buClr>
                <a:srgbClr val="C00000"/>
              </a:buClr>
              <a:buSzPct val="25000"/>
              <a:buFont typeface="Calibri"/>
              <a:buNone/>
            </a:pPr>
            <a:r>
              <a:rPr lang="en-US" sz="900" b="0" i="0" u="none">
                <a:solidFill>
                  <a:srgbClr val="C00000"/>
                </a:solidFill>
                <a:latin typeface="Calibri"/>
                <a:ea typeface="Calibri"/>
                <a:cs typeface="Calibri"/>
                <a:sym typeface="Calibri"/>
              </a:rPr>
              <a:t>ja nav ekonomisku piedāvājumu</a:t>
            </a:r>
          </a:p>
        </p:txBody>
      </p:sp>
      <p:sp>
        <p:nvSpPr>
          <p:cNvPr id="912" name="Shape 912"/>
          <p:cNvSpPr txBox="1"/>
          <p:nvPr/>
        </p:nvSpPr>
        <p:spPr>
          <a:xfrm>
            <a:off x="7661275" y="4408487"/>
            <a:ext cx="1328737" cy="400049"/>
          </a:xfrm>
          <a:prstGeom prst="rect">
            <a:avLst/>
          </a:prstGeom>
          <a:solidFill>
            <a:srgbClr val="F2F2F2"/>
          </a:solidFill>
          <a:ln w="9525" cap="flat" cmpd="sng">
            <a:solidFill>
              <a:srgbClr val="008000"/>
            </a:solidFill>
            <a:prstDash val="solid"/>
            <a:miter/>
            <a:headEnd type="none" w="med" len="med"/>
            <a:tailEnd type="none" w="med" len="med"/>
          </a:ln>
        </p:spPr>
        <p:txBody>
          <a:bodyPr lIns="91425" tIns="45700" rIns="91425" bIns="45700" anchor="t" anchorCtr="0">
            <a:noAutofit/>
          </a:bodyPr>
          <a:lstStyle/>
          <a:p>
            <a:pPr marL="0" marR="0" lvl="0" indent="0" algn="ctr" rtl="0">
              <a:lnSpc>
                <a:spcPct val="120000"/>
              </a:lnSpc>
              <a:spcBef>
                <a:spcPts val="0"/>
              </a:spcBef>
              <a:spcAft>
                <a:spcPts val="0"/>
              </a:spcAft>
              <a:buClr>
                <a:srgbClr val="C00000"/>
              </a:buClr>
              <a:buSzPct val="25000"/>
              <a:buFont typeface="Calibri"/>
              <a:buNone/>
            </a:pPr>
            <a:r>
              <a:rPr lang="en-US" sz="1000" b="0" i="0" u="none">
                <a:solidFill>
                  <a:srgbClr val="C00000"/>
                </a:solidFill>
                <a:latin typeface="Calibri"/>
                <a:ea typeface="Calibri"/>
                <a:cs typeface="Calibri"/>
                <a:sym typeface="Calibri"/>
              </a:rPr>
              <a:t>Iepirkumu </a:t>
            </a:r>
          </a:p>
          <a:p>
            <a:pPr marL="0" marR="0" lvl="0" indent="0" algn="ctr" rtl="0">
              <a:lnSpc>
                <a:spcPct val="120000"/>
              </a:lnSpc>
              <a:spcBef>
                <a:spcPts val="0"/>
              </a:spcBef>
              <a:spcAft>
                <a:spcPts val="0"/>
              </a:spcAft>
              <a:buClr>
                <a:srgbClr val="C00000"/>
              </a:buClr>
              <a:buSzPct val="25000"/>
              <a:buFont typeface="Calibri"/>
              <a:buNone/>
            </a:pPr>
            <a:r>
              <a:rPr lang="en-US" sz="1000" b="0" i="0" u="none">
                <a:solidFill>
                  <a:srgbClr val="C00000"/>
                </a:solidFill>
                <a:latin typeface="Calibri"/>
                <a:ea typeface="Calibri"/>
                <a:cs typeface="Calibri"/>
                <a:sym typeface="Calibri"/>
              </a:rPr>
              <a:t>procedūras anulēšana</a:t>
            </a:r>
          </a:p>
        </p:txBody>
      </p:sp>
      <p:sp>
        <p:nvSpPr>
          <p:cNvPr id="913" name="Shape 913"/>
          <p:cNvSpPr/>
          <p:nvPr/>
        </p:nvSpPr>
        <p:spPr>
          <a:xfrm>
            <a:off x="4217987" y="4503737"/>
            <a:ext cx="360362" cy="209549"/>
          </a:xfrm>
          <a:prstGeom prst="diamond">
            <a:avLst/>
          </a:prstGeom>
          <a:solidFill>
            <a:srgbClr val="C00000"/>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cxnSp>
        <p:nvCxnSpPr>
          <p:cNvPr id="914" name="Shape 914"/>
          <p:cNvCxnSpPr/>
          <p:nvPr/>
        </p:nvCxnSpPr>
        <p:spPr>
          <a:xfrm>
            <a:off x="4395787" y="4527550"/>
            <a:ext cx="0" cy="160337"/>
          </a:xfrm>
          <a:prstGeom prst="straightConnector1">
            <a:avLst/>
          </a:prstGeom>
          <a:noFill/>
          <a:ln w="31750" cap="flat" cmpd="sng">
            <a:solidFill>
              <a:schemeClr val="lt1"/>
            </a:solidFill>
            <a:prstDash val="solid"/>
            <a:miter/>
            <a:headEnd type="none" w="med" len="med"/>
            <a:tailEnd type="triangle" w="lg" len="lg"/>
          </a:ln>
        </p:spPr>
      </p:cxnSp>
      <p:sp>
        <p:nvSpPr>
          <p:cNvPr id="915" name="Shape 915"/>
          <p:cNvSpPr/>
          <p:nvPr/>
        </p:nvSpPr>
        <p:spPr>
          <a:xfrm>
            <a:off x="2541586" y="4729162"/>
            <a:ext cx="3816349" cy="307974"/>
          </a:xfrm>
          <a:prstGeom prst="roundRect">
            <a:avLst>
              <a:gd name="adj" fmla="val 16667"/>
            </a:avLst>
          </a:prstGeom>
          <a:solidFill>
            <a:srgbClr val="FAC090"/>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916" name="Shape 916"/>
          <p:cNvSpPr txBox="1"/>
          <p:nvPr/>
        </p:nvSpPr>
        <p:spPr>
          <a:xfrm>
            <a:off x="2647950" y="4748212"/>
            <a:ext cx="3500436" cy="292100"/>
          </a:xfrm>
          <a:prstGeom prst="rect">
            <a:avLst/>
          </a:prstGeom>
          <a:noFill/>
          <a:ln>
            <a:noFill/>
          </a:ln>
        </p:spPr>
        <p:txBody>
          <a:bodyPr lIns="0" tIns="45700" rIns="0" bIns="45700" anchor="t"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1300" b="0" i="0" u="none">
                <a:solidFill>
                  <a:schemeClr val="dk1"/>
                </a:solidFill>
                <a:latin typeface="Calibri"/>
                <a:ea typeface="Calibri"/>
                <a:cs typeface="Calibri"/>
                <a:sym typeface="Calibri"/>
              </a:rPr>
              <a:t>Līguma 1. posms: Projekta plānošanas līgums</a:t>
            </a:r>
          </a:p>
        </p:txBody>
      </p:sp>
      <p:cxnSp>
        <p:nvCxnSpPr>
          <p:cNvPr id="917" name="Shape 917"/>
          <p:cNvCxnSpPr/>
          <p:nvPr/>
        </p:nvCxnSpPr>
        <p:spPr>
          <a:xfrm>
            <a:off x="4395787" y="5037137"/>
            <a:ext cx="0" cy="160337"/>
          </a:xfrm>
          <a:prstGeom prst="straightConnector1">
            <a:avLst/>
          </a:prstGeom>
          <a:noFill/>
          <a:ln w="31750" cap="flat" cmpd="sng">
            <a:solidFill>
              <a:schemeClr val="dk1"/>
            </a:solidFill>
            <a:prstDash val="solid"/>
            <a:miter/>
            <a:headEnd type="none" w="med" len="med"/>
            <a:tailEnd type="triangle" w="lg" len="lg"/>
          </a:ln>
        </p:spPr>
      </p:cxnSp>
      <p:sp>
        <p:nvSpPr>
          <p:cNvPr id="918" name="Shape 918"/>
          <p:cNvSpPr txBox="1"/>
          <p:nvPr/>
        </p:nvSpPr>
        <p:spPr>
          <a:xfrm rot="-5400000">
            <a:off x="845343" y="5812630"/>
            <a:ext cx="1497012" cy="339724"/>
          </a:xfrm>
          <a:prstGeom prst="rect">
            <a:avLst/>
          </a:prstGeom>
          <a:solidFill>
            <a:srgbClr val="FDEADA"/>
          </a:solid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1100" b="1" i="0" u="none">
                <a:solidFill>
                  <a:schemeClr val="dk1"/>
                </a:solidFill>
                <a:latin typeface="Calibri"/>
                <a:ea typeface="Calibri"/>
                <a:cs typeface="Calibri"/>
                <a:sym typeface="Calibri"/>
              </a:rPr>
              <a:t>Detalizēta analīze</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100" b="1" i="0" u="none">
                <a:solidFill>
                  <a:schemeClr val="dk1"/>
                </a:solidFill>
                <a:latin typeface="Calibri"/>
                <a:ea typeface="Calibri"/>
                <a:cs typeface="Calibri"/>
                <a:sym typeface="Calibri"/>
              </a:rPr>
              <a:t>Līguma 2. posma sākums</a:t>
            </a:r>
          </a:p>
        </p:txBody>
      </p:sp>
      <p:sp>
        <p:nvSpPr>
          <p:cNvPr id="919" name="Shape 919"/>
          <p:cNvSpPr txBox="1"/>
          <p:nvPr/>
        </p:nvSpPr>
        <p:spPr>
          <a:xfrm>
            <a:off x="7321550" y="874712"/>
            <a:ext cx="1427162" cy="2246311"/>
          </a:xfrm>
          <a:prstGeom prst="rect">
            <a:avLst/>
          </a:prstGeom>
          <a:noFill/>
          <a:ln>
            <a:noFill/>
          </a:ln>
        </p:spPr>
        <p:txBody>
          <a:bodyPr lIns="91425" tIns="45700" rIns="91425" bIns="45700" anchor="t" anchorCtr="0">
            <a:noAutofit/>
          </a:bodyPr>
          <a:lstStyle/>
          <a:p>
            <a:pPr marL="107950" marR="0" lvl="0" indent="-107950" algn="l" rtl="0">
              <a:lnSpc>
                <a:spcPct val="100000"/>
              </a:lnSpc>
              <a:spcBef>
                <a:spcPts val="0"/>
              </a:spcBef>
              <a:spcAft>
                <a:spcPts val="0"/>
              </a:spcAft>
              <a:buClr>
                <a:srgbClr val="FF0000"/>
              </a:buClr>
              <a:buSzPct val="25000"/>
              <a:buFont typeface="Calibri"/>
              <a:buNone/>
            </a:pPr>
            <a:r>
              <a:rPr lang="en-US" sz="1000" b="0" i="1" u="none">
                <a:solidFill>
                  <a:srgbClr val="FF0000"/>
                </a:solidFill>
                <a:latin typeface="Calibri"/>
                <a:ea typeface="Calibri"/>
                <a:cs typeface="Calibri"/>
                <a:sym typeface="Calibri"/>
              </a:rPr>
              <a:t>*</a:t>
            </a:r>
            <a:r>
              <a:rPr lang="en-US" sz="1000" b="0" i="1" u="none">
                <a:solidFill>
                  <a:schemeClr val="dk1"/>
                </a:solidFill>
                <a:latin typeface="Calibri"/>
                <a:ea typeface="Calibri"/>
                <a:cs typeface="Calibri"/>
                <a:sym typeface="Calibri"/>
              </a:rPr>
              <a:t> Saskaņā ar  nacionālo likumdošanu minimālais pakalpojumu piedāvātāju skaits un /vai saņemtie piedāvājumi var tikt pieprasīti sākotnēji vai iepirkumu procedūras otrajā fāzē</a:t>
            </a:r>
            <a:br>
              <a:rPr lang="en-US" sz="1000" b="0" i="1" u="none">
                <a:solidFill>
                  <a:schemeClr val="dk1"/>
                </a:solidFill>
                <a:latin typeface="Calibri"/>
                <a:ea typeface="Calibri"/>
                <a:cs typeface="Calibri"/>
                <a:sym typeface="Calibri"/>
              </a:rPr>
            </a:br>
            <a:endParaRPr lang="en-US" sz="1000" b="0" i="1"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1000" b="0" i="1" u="none">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23"/>
        <p:cNvGrpSpPr/>
        <p:nvPr/>
      </p:nvGrpSpPr>
      <p:grpSpPr>
        <a:xfrm>
          <a:off x="0" y="0"/>
          <a:ext cx="0" cy="0"/>
          <a:chOff x="0" y="0"/>
          <a:chExt cx="0" cy="0"/>
        </a:xfrm>
      </p:grpSpPr>
      <p:sp>
        <p:nvSpPr>
          <p:cNvPr id="924" name="Shape 924"/>
          <p:cNvSpPr txBox="1"/>
          <p:nvPr/>
        </p:nvSpPr>
        <p:spPr>
          <a:xfrm>
            <a:off x="1373187" y="2014536"/>
            <a:ext cx="5813424" cy="4745036"/>
          </a:xfrm>
          <a:prstGeom prst="rect">
            <a:avLst/>
          </a:prstGeom>
          <a:solidFill>
            <a:srgbClr val="E6E0EC"/>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cxnSp>
        <p:nvCxnSpPr>
          <p:cNvPr id="925" name="Shape 925"/>
          <p:cNvCxnSpPr/>
          <p:nvPr/>
        </p:nvCxnSpPr>
        <p:spPr>
          <a:xfrm>
            <a:off x="4576762" y="6067425"/>
            <a:ext cx="3082924" cy="0"/>
          </a:xfrm>
          <a:prstGeom prst="straightConnector1">
            <a:avLst/>
          </a:prstGeom>
          <a:noFill/>
          <a:ln w="9525" cap="flat" cmpd="sng">
            <a:solidFill>
              <a:srgbClr val="C00000"/>
            </a:solidFill>
            <a:prstDash val="solid"/>
            <a:miter/>
            <a:headEnd type="none" w="med" len="med"/>
            <a:tailEnd type="stealth" w="lg" len="lg"/>
          </a:ln>
        </p:spPr>
      </p:cxnSp>
      <p:sp>
        <p:nvSpPr>
          <p:cNvPr id="926" name="Shape 926"/>
          <p:cNvSpPr txBox="1"/>
          <p:nvPr/>
        </p:nvSpPr>
        <p:spPr>
          <a:xfrm>
            <a:off x="5795962" y="6308725"/>
            <a:ext cx="2303461" cy="231775"/>
          </a:xfrm>
          <a:prstGeom prst="rect">
            <a:avLst/>
          </a:prstGeom>
          <a:solidFill>
            <a:srgbClr val="E6E0EC"/>
          </a:solidFill>
          <a:ln>
            <a:noFill/>
          </a:ln>
        </p:spPr>
        <p:txBody>
          <a:bodyPr lIns="0" tIns="45700" rIns="0" bIns="45700" anchor="t" anchorCtr="0">
            <a:noAutofit/>
          </a:bodyPr>
          <a:lstStyle/>
          <a:p>
            <a:pPr marL="0" marR="0" lvl="0" indent="0" algn="ctr" rtl="0">
              <a:lnSpc>
                <a:spcPct val="100000"/>
              </a:lnSpc>
              <a:spcBef>
                <a:spcPts val="0"/>
              </a:spcBef>
              <a:spcAft>
                <a:spcPts val="0"/>
              </a:spcAft>
              <a:buClr>
                <a:srgbClr val="C00000"/>
              </a:buClr>
              <a:buSzPct val="25000"/>
              <a:buFont typeface="Calibri"/>
              <a:buNone/>
            </a:pPr>
            <a:r>
              <a:rPr lang="en-US" sz="900" b="0" i="0" u="none">
                <a:solidFill>
                  <a:srgbClr val="C00000"/>
                </a:solidFill>
                <a:latin typeface="Calibri"/>
                <a:ea typeface="Calibri"/>
                <a:cs typeface="Calibri"/>
                <a:sym typeface="Calibri"/>
              </a:rPr>
              <a:t>ja nav ekonomiski izdevīga piedāvājuma, vai ja pieņemts lēmums pret EEL</a:t>
            </a:r>
          </a:p>
        </p:txBody>
      </p:sp>
      <p:cxnSp>
        <p:nvCxnSpPr>
          <p:cNvPr id="927" name="Shape 927"/>
          <p:cNvCxnSpPr/>
          <p:nvPr/>
        </p:nvCxnSpPr>
        <p:spPr>
          <a:xfrm>
            <a:off x="4578350" y="3314700"/>
            <a:ext cx="3062286" cy="0"/>
          </a:xfrm>
          <a:prstGeom prst="straightConnector1">
            <a:avLst/>
          </a:prstGeom>
          <a:noFill/>
          <a:ln w="9525" cap="flat" cmpd="sng">
            <a:solidFill>
              <a:srgbClr val="C00000"/>
            </a:solidFill>
            <a:prstDash val="solid"/>
            <a:miter/>
            <a:headEnd type="none" w="med" len="med"/>
            <a:tailEnd type="stealth" w="lg" len="lg"/>
          </a:ln>
        </p:spPr>
      </p:cxnSp>
      <p:sp>
        <p:nvSpPr>
          <p:cNvPr id="928" name="Shape 928"/>
          <p:cNvSpPr txBox="1"/>
          <p:nvPr/>
        </p:nvSpPr>
        <p:spPr>
          <a:xfrm>
            <a:off x="4641850" y="3186111"/>
            <a:ext cx="2666999" cy="230186"/>
          </a:xfrm>
          <a:prstGeom prst="rect">
            <a:avLst/>
          </a:prstGeom>
          <a:solidFill>
            <a:srgbClr val="E6E0EC"/>
          </a:solidFill>
          <a:ln>
            <a:noFill/>
          </a:ln>
        </p:spPr>
        <p:txBody>
          <a:bodyPr lIns="0" tIns="45700" rIns="0" bIns="45700" anchor="t" anchorCtr="0">
            <a:noAutofit/>
          </a:bodyPr>
          <a:lstStyle/>
          <a:p>
            <a:pPr marL="0" marR="0" lvl="0" indent="0" algn="ctr" rtl="0">
              <a:lnSpc>
                <a:spcPct val="100000"/>
              </a:lnSpc>
              <a:spcBef>
                <a:spcPts val="0"/>
              </a:spcBef>
              <a:spcAft>
                <a:spcPts val="0"/>
              </a:spcAft>
              <a:buClr>
                <a:srgbClr val="C00000"/>
              </a:buClr>
              <a:buSzPct val="25000"/>
              <a:buFont typeface="Calibri"/>
              <a:buNone/>
            </a:pPr>
            <a:r>
              <a:rPr lang="en-US" sz="900" b="0" i="0" u="none">
                <a:solidFill>
                  <a:srgbClr val="C00000"/>
                </a:solidFill>
                <a:latin typeface="Calibri"/>
                <a:ea typeface="Calibri"/>
                <a:cs typeface="Calibri"/>
                <a:sym typeface="Calibri"/>
              </a:rPr>
              <a:t>ja starp interesi paudušajiem nav kvalificētu pretendentu</a:t>
            </a:r>
          </a:p>
        </p:txBody>
      </p:sp>
      <p:sp>
        <p:nvSpPr>
          <p:cNvPr id="929" name="Shape 929"/>
          <p:cNvSpPr txBox="1"/>
          <p:nvPr/>
        </p:nvSpPr>
        <p:spPr>
          <a:xfrm>
            <a:off x="1365250" y="765175"/>
            <a:ext cx="5826124" cy="1249361"/>
          </a:xfrm>
          <a:prstGeom prst="rect">
            <a:avLst/>
          </a:prstGeom>
          <a:solidFill>
            <a:srgbClr val="DBEEF4"/>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930" name="Shape 930"/>
          <p:cNvSpPr txBox="1">
            <a:spLocks noGrp="1"/>
          </p:cNvSpPr>
          <p:nvPr>
            <p:ph type="title"/>
          </p:nvPr>
        </p:nvSpPr>
        <p:spPr>
          <a:xfrm>
            <a:off x="107950" y="0"/>
            <a:ext cx="9001125" cy="765175"/>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400" b="0" i="0" u="none" strike="noStrike" cap="none">
                <a:solidFill>
                  <a:srgbClr val="008000"/>
                </a:solidFill>
                <a:latin typeface="Calibri"/>
                <a:ea typeface="Calibri"/>
                <a:cs typeface="Calibri"/>
                <a:sym typeface="Calibri"/>
              </a:rPr>
              <a:t>Vienas pakāpes iepirkums ar pārrunu procesu </a:t>
            </a:r>
            <a:r>
              <a:rPr lang="en-US" sz="2800" b="0" i="0" u="none" strike="noStrike" cap="none">
                <a:solidFill>
                  <a:srgbClr val="008000"/>
                </a:solidFill>
                <a:latin typeface="Calibri"/>
                <a:ea typeface="Calibri"/>
                <a:cs typeface="Calibri"/>
                <a:sym typeface="Calibri"/>
              </a:rPr>
              <a:t/>
            </a:r>
            <a:br>
              <a:rPr lang="en-US" sz="2800" b="0" i="0" u="none" strike="noStrike" cap="none">
                <a:solidFill>
                  <a:srgbClr val="008000"/>
                </a:solidFill>
                <a:latin typeface="Calibri"/>
                <a:ea typeface="Calibri"/>
                <a:cs typeface="Calibri"/>
                <a:sym typeface="Calibri"/>
              </a:rPr>
            </a:br>
            <a:r>
              <a:rPr lang="en-US" sz="1400" b="0" i="0" u="none" strike="noStrike" cap="none">
                <a:solidFill>
                  <a:srgbClr val="008000"/>
                </a:solidFill>
                <a:latin typeface="Calibri"/>
                <a:ea typeface="Calibri"/>
                <a:cs typeface="Calibri"/>
                <a:sym typeface="Calibri"/>
              </a:rPr>
              <a:t>(balstoties uz EUROCONTRACT projektu izstrādes modeļiem)</a:t>
            </a:r>
          </a:p>
        </p:txBody>
      </p:sp>
      <p:sp>
        <p:nvSpPr>
          <p:cNvPr id="931" name="Shape 931"/>
          <p:cNvSpPr txBox="1"/>
          <p:nvPr/>
        </p:nvSpPr>
        <p:spPr>
          <a:xfrm>
            <a:off x="6999286" y="6613525"/>
            <a:ext cx="2133599" cy="244474"/>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11</a:t>
            </a:fld>
            <a:endParaRPr lang="en-US" sz="1400" b="0" i="0" u="none">
              <a:solidFill>
                <a:srgbClr val="009A46"/>
              </a:solidFill>
              <a:latin typeface="Calibri"/>
              <a:ea typeface="Calibri"/>
              <a:cs typeface="Calibri"/>
              <a:sym typeface="Calibri"/>
            </a:endParaRPr>
          </a:p>
        </p:txBody>
      </p:sp>
      <p:pic>
        <p:nvPicPr>
          <p:cNvPr id="932" name="Shape 932"/>
          <p:cNvPicPr preferRelativeResize="0"/>
          <p:nvPr/>
        </p:nvPicPr>
        <p:blipFill rotWithShape="1">
          <a:blip r:embed="rId3">
            <a:alphaModFix/>
          </a:blip>
          <a:srcRect/>
          <a:stretch/>
        </p:blipFill>
        <p:spPr>
          <a:xfrm>
            <a:off x="7264400" y="38100"/>
            <a:ext cx="1833562" cy="576262"/>
          </a:xfrm>
          <a:prstGeom prst="rect">
            <a:avLst/>
          </a:prstGeom>
          <a:noFill/>
          <a:ln>
            <a:noFill/>
          </a:ln>
        </p:spPr>
      </p:pic>
      <p:sp>
        <p:nvSpPr>
          <p:cNvPr id="933" name="Shape 933"/>
          <p:cNvSpPr txBox="1"/>
          <p:nvPr/>
        </p:nvSpPr>
        <p:spPr>
          <a:xfrm>
            <a:off x="1908175" y="1385887"/>
            <a:ext cx="5040312" cy="554037"/>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Ēkas datu izvērtējums</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Enerģijas izmaksu bāzes līmeņa noteikšana</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Minimālās pieprasītās ietaupījuma garantijas noteikšana</a:t>
            </a:r>
          </a:p>
        </p:txBody>
      </p:sp>
      <p:sp>
        <p:nvSpPr>
          <p:cNvPr id="934" name="Shape 934"/>
          <p:cNvSpPr txBox="1"/>
          <p:nvPr/>
        </p:nvSpPr>
        <p:spPr>
          <a:xfrm>
            <a:off x="1908175" y="2095500"/>
            <a:ext cx="5040312" cy="400049"/>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Iepirkuma dokumentācijas sagatavošana</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Projektam specifisku izmaiņu izdarīšana EEL līguma veidnē</a:t>
            </a:r>
          </a:p>
        </p:txBody>
      </p:sp>
      <p:sp>
        <p:nvSpPr>
          <p:cNvPr id="935" name="Shape 935"/>
          <p:cNvSpPr txBox="1"/>
          <p:nvPr/>
        </p:nvSpPr>
        <p:spPr>
          <a:xfrm>
            <a:off x="1908175" y="2655886"/>
            <a:ext cx="5040312" cy="554037"/>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Līguma slēgšanas paziņojuma publicēšana</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ESKO intereses paušana</a:t>
            </a:r>
          </a:p>
          <a:p>
            <a:pPr marL="0" marR="0" lvl="0" indent="0" algn="ctr" rtl="0">
              <a:lnSpc>
                <a:spcPct val="100000"/>
              </a:lnSpc>
              <a:spcBef>
                <a:spcPts val="0"/>
              </a:spcBef>
              <a:spcAft>
                <a:spcPts val="0"/>
              </a:spcAft>
              <a:buClr>
                <a:srgbClr val="002060"/>
              </a:buClr>
              <a:buSzPct val="25000"/>
              <a:buFont typeface="Calibri"/>
              <a:buNone/>
            </a:pPr>
            <a:r>
              <a:rPr lang="en-US" sz="1200" b="0" i="0" u="sng">
                <a:solidFill>
                  <a:srgbClr val="002060"/>
                </a:solidFill>
                <a:latin typeface="Calibri"/>
                <a:ea typeface="Calibri"/>
                <a:cs typeface="Calibri"/>
                <a:sym typeface="Calibri"/>
              </a:rPr>
              <a:t>3-10 kvalificētu pretendentu</a:t>
            </a:r>
            <a:r>
              <a:rPr lang="en-US" sz="1200" b="0" i="0" u="none">
                <a:solidFill>
                  <a:srgbClr val="002060"/>
                </a:solidFill>
                <a:latin typeface="Calibri"/>
                <a:ea typeface="Calibri"/>
                <a:cs typeface="Calibri"/>
                <a:sym typeface="Calibri"/>
              </a:rPr>
              <a:t> atlase (apstiprinātais saraksts)</a:t>
            </a:r>
          </a:p>
        </p:txBody>
      </p:sp>
      <p:sp>
        <p:nvSpPr>
          <p:cNvPr id="936" name="Shape 936"/>
          <p:cNvSpPr txBox="1"/>
          <p:nvPr/>
        </p:nvSpPr>
        <p:spPr>
          <a:xfrm>
            <a:off x="1908175" y="3832225"/>
            <a:ext cx="5040312" cy="862011"/>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ESKO sagatavo savu piedāvājumu, veic</a:t>
            </a:r>
            <a:r>
              <a:rPr lang="en-US" sz="1200" b="0" i="0" u="none">
                <a:solidFill>
                  <a:schemeClr val="dk1"/>
                </a:solidFill>
                <a:latin typeface="Calibri"/>
                <a:ea typeface="Calibri"/>
                <a:cs typeface="Calibri"/>
                <a:sym typeface="Calibri"/>
              </a:rPr>
              <a:t/>
            </a:r>
            <a:br>
              <a:rPr lang="en-US" sz="12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ēkas pārbaudi un ēkas datu pārbaudi</a:t>
            </a:r>
            <a:r>
              <a:rPr lang="en-US" sz="1200" b="0" i="0" u="none">
                <a:solidFill>
                  <a:schemeClr val="dk1"/>
                </a:solidFill>
                <a:latin typeface="Calibri"/>
                <a:ea typeface="Calibri"/>
                <a:cs typeface="Calibri"/>
                <a:sym typeface="Calibri"/>
              </a:rPr>
              <a:t/>
            </a:r>
            <a:br>
              <a:rPr lang="en-US" sz="12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veic aptuvenu ēkas  analīzi par enerģijas patēriņu, izmaksām u.c.  </a:t>
            </a:r>
            <a:r>
              <a:rPr lang="en-US" sz="1200" b="0" i="0" u="none">
                <a:solidFill>
                  <a:schemeClr val="dk1"/>
                </a:solidFill>
                <a:latin typeface="Calibri"/>
                <a:ea typeface="Calibri"/>
                <a:cs typeface="Calibri"/>
                <a:sym typeface="Calibri"/>
              </a:rPr>
              <a:t/>
            </a:r>
            <a:br>
              <a:rPr lang="en-US" sz="12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Enerģijas un izmaksu ietaupījuma potenciāla noteikšana</a:t>
            </a:r>
          </a:p>
          <a:p>
            <a:pPr marL="0" marR="0" lvl="0" indent="0" algn="l" rtl="0">
              <a:lnSpc>
                <a:spcPct val="100000"/>
              </a:lnSpc>
              <a:spcBef>
                <a:spcPts val="0"/>
              </a:spcBef>
              <a:spcAft>
                <a:spcPts val="0"/>
              </a:spcAft>
              <a:buNone/>
            </a:pPr>
            <a:endParaRPr sz="1200" b="0" i="0" u="none">
              <a:solidFill>
                <a:srgbClr val="002060"/>
              </a:solidFill>
              <a:latin typeface="Calibri"/>
              <a:ea typeface="Calibri"/>
              <a:cs typeface="Calibri"/>
              <a:sym typeface="Calibri"/>
            </a:endParaRPr>
          </a:p>
        </p:txBody>
      </p:sp>
      <p:sp>
        <p:nvSpPr>
          <p:cNvPr id="937" name="Shape 937"/>
          <p:cNvSpPr txBox="1"/>
          <p:nvPr/>
        </p:nvSpPr>
        <p:spPr>
          <a:xfrm>
            <a:off x="1908175" y="4852987"/>
            <a:ext cx="5040312" cy="708024"/>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ESKO prezentē savus piedāvājumus </a:t>
            </a:r>
            <a:r>
              <a:rPr lang="en-US" sz="1200" b="0" i="0" u="none">
                <a:solidFill>
                  <a:schemeClr val="dk1"/>
                </a:solidFill>
                <a:latin typeface="Calibri"/>
                <a:ea typeface="Calibri"/>
                <a:cs typeface="Calibri"/>
                <a:sym typeface="Calibri"/>
              </a:rPr>
              <a:t/>
            </a:r>
            <a:br>
              <a:rPr lang="en-US" sz="12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Piedāvājumu izvērtēšana</a:t>
            </a:r>
            <a:r>
              <a:rPr lang="en-US" sz="1200" b="0" i="0" u="none">
                <a:solidFill>
                  <a:schemeClr val="dk1"/>
                </a:solidFill>
                <a:latin typeface="Calibri"/>
                <a:ea typeface="Calibri"/>
                <a:cs typeface="Calibri"/>
                <a:sym typeface="Calibri"/>
              </a:rPr>
              <a:t/>
            </a:r>
            <a:br>
              <a:rPr lang="en-US" sz="1200" b="0" i="0" u="none">
                <a:solidFill>
                  <a:schemeClr val="dk1"/>
                </a:solidFill>
                <a:latin typeface="Calibri"/>
                <a:ea typeface="Calibri"/>
                <a:cs typeface="Calibri"/>
                <a:sym typeface="Calibri"/>
              </a:rPr>
            </a:br>
            <a:r>
              <a:rPr lang="en-US" sz="1200" b="0" i="0" u="sng">
                <a:solidFill>
                  <a:srgbClr val="002060"/>
                </a:solidFill>
                <a:latin typeface="Calibri"/>
                <a:ea typeface="Calibri"/>
                <a:cs typeface="Calibri"/>
                <a:sym typeface="Calibri"/>
              </a:rPr>
              <a:t>2-4 labāko pretendentu</a:t>
            </a:r>
            <a:r>
              <a:rPr lang="en-US" sz="1200" b="0" i="0" u="none">
                <a:solidFill>
                  <a:srgbClr val="002060"/>
                </a:solidFill>
                <a:latin typeface="Calibri"/>
                <a:ea typeface="Calibri"/>
                <a:cs typeface="Calibri"/>
                <a:sym typeface="Calibri"/>
              </a:rPr>
              <a:t> uzaicināšana uz līguma pārrunām</a:t>
            </a:r>
          </a:p>
          <a:p>
            <a:pPr marL="0" marR="0" lvl="0" indent="0" algn="l" rtl="0">
              <a:lnSpc>
                <a:spcPct val="100000"/>
              </a:lnSpc>
              <a:spcBef>
                <a:spcPts val="0"/>
              </a:spcBef>
              <a:spcAft>
                <a:spcPts val="0"/>
              </a:spcAft>
              <a:buNone/>
            </a:pPr>
            <a:endParaRPr sz="1200" b="0" i="0" u="none">
              <a:solidFill>
                <a:srgbClr val="002060"/>
              </a:solidFill>
              <a:latin typeface="Calibri"/>
              <a:ea typeface="Calibri"/>
              <a:cs typeface="Calibri"/>
              <a:sym typeface="Calibri"/>
            </a:endParaRPr>
          </a:p>
        </p:txBody>
      </p:sp>
      <p:sp>
        <p:nvSpPr>
          <p:cNvPr id="938" name="Shape 938"/>
          <p:cNvSpPr txBox="1"/>
          <p:nvPr/>
        </p:nvSpPr>
        <p:spPr>
          <a:xfrm>
            <a:off x="1908175" y="5557837"/>
            <a:ext cx="5111750" cy="554037"/>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9090"/>
              </a:lnSpc>
              <a:spcBef>
                <a:spcPts val="0"/>
              </a:spcBef>
              <a:spcAft>
                <a:spcPts val="0"/>
              </a:spcAft>
              <a:buClr>
                <a:srgbClr val="002060"/>
              </a:buClr>
              <a:buSzPct val="25000"/>
              <a:buFont typeface="Calibri"/>
              <a:buNone/>
            </a:pPr>
            <a:r>
              <a:rPr lang="en-US" sz="1100" b="0" i="0" u="none">
                <a:solidFill>
                  <a:srgbClr val="002060"/>
                </a:solidFill>
                <a:latin typeface="Calibri"/>
                <a:ea typeface="Calibri"/>
                <a:cs typeface="Calibri"/>
                <a:sym typeface="Calibri"/>
              </a:rPr>
              <a:t>Līguma pārrunas</a:t>
            </a:r>
            <a:r>
              <a:rPr lang="en-US" sz="1100" b="0" i="0" u="none">
                <a:solidFill>
                  <a:schemeClr val="dk1"/>
                </a:solidFill>
                <a:latin typeface="Calibri"/>
                <a:ea typeface="Calibri"/>
                <a:cs typeface="Calibri"/>
                <a:sym typeface="Calibri"/>
              </a:rPr>
              <a:t/>
            </a:r>
            <a:br>
              <a:rPr lang="en-US" sz="1100" b="0" i="0" u="none">
                <a:solidFill>
                  <a:schemeClr val="dk1"/>
                </a:solidFill>
                <a:latin typeface="Calibri"/>
                <a:ea typeface="Calibri"/>
                <a:cs typeface="Calibri"/>
                <a:sym typeface="Calibri"/>
              </a:rPr>
            </a:br>
            <a:r>
              <a:rPr lang="en-US" sz="1100" b="0" i="0" u="none">
                <a:solidFill>
                  <a:srgbClr val="002060"/>
                </a:solidFill>
                <a:latin typeface="Calibri"/>
                <a:ea typeface="Calibri"/>
                <a:cs typeface="Calibri"/>
                <a:sym typeface="Calibri"/>
              </a:rPr>
              <a:t>Ekonomiski visizdevīgākā piedāvājuma izvēle un salīdzināšana ar ne-EEL iespējām</a:t>
            </a:r>
          </a:p>
        </p:txBody>
      </p:sp>
      <p:sp>
        <p:nvSpPr>
          <p:cNvPr id="939" name="Shape 939"/>
          <p:cNvSpPr txBox="1"/>
          <p:nvPr/>
        </p:nvSpPr>
        <p:spPr>
          <a:xfrm>
            <a:off x="1908175" y="3419475"/>
            <a:ext cx="5040312" cy="249237"/>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Uzaicinājums iesniegt piedāvājumus</a:t>
            </a:r>
          </a:p>
        </p:txBody>
      </p:sp>
      <p:sp>
        <p:nvSpPr>
          <p:cNvPr id="940" name="Shape 940"/>
          <p:cNvSpPr txBox="1"/>
          <p:nvPr/>
        </p:nvSpPr>
        <p:spPr>
          <a:xfrm>
            <a:off x="7640636" y="3114675"/>
            <a:ext cx="1328737" cy="400049"/>
          </a:xfrm>
          <a:prstGeom prst="rect">
            <a:avLst/>
          </a:prstGeom>
          <a:solidFill>
            <a:srgbClr val="F2F2F2"/>
          </a:solidFill>
          <a:ln w="9525" cap="flat" cmpd="sng">
            <a:solidFill>
              <a:srgbClr val="008000"/>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C00000"/>
              </a:buClr>
              <a:buSzPct val="25000"/>
              <a:buFont typeface="Calibri"/>
              <a:buNone/>
            </a:pPr>
            <a:r>
              <a:rPr lang="en-US" sz="1000" b="0" i="0" u="none">
                <a:solidFill>
                  <a:srgbClr val="C00000"/>
                </a:solidFill>
                <a:latin typeface="Calibri"/>
                <a:ea typeface="Calibri"/>
                <a:cs typeface="Calibri"/>
                <a:sym typeface="Calibri"/>
              </a:rPr>
              <a:t>Iepirkumu  </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000" b="0" i="0" u="none">
                <a:solidFill>
                  <a:srgbClr val="C00000"/>
                </a:solidFill>
                <a:latin typeface="Calibri"/>
                <a:ea typeface="Calibri"/>
                <a:cs typeface="Calibri"/>
                <a:sym typeface="Calibri"/>
              </a:rPr>
              <a:t>procedūras anulēšana</a:t>
            </a:r>
          </a:p>
        </p:txBody>
      </p:sp>
      <p:cxnSp>
        <p:nvCxnSpPr>
          <p:cNvPr id="941" name="Shape 941"/>
          <p:cNvCxnSpPr/>
          <p:nvPr/>
        </p:nvCxnSpPr>
        <p:spPr>
          <a:xfrm>
            <a:off x="4398962" y="1935161"/>
            <a:ext cx="0" cy="160337"/>
          </a:xfrm>
          <a:prstGeom prst="straightConnector1">
            <a:avLst/>
          </a:prstGeom>
          <a:noFill/>
          <a:ln w="31750" cap="flat" cmpd="sng">
            <a:solidFill>
              <a:schemeClr val="dk1"/>
            </a:solidFill>
            <a:prstDash val="solid"/>
            <a:miter/>
            <a:headEnd type="none" w="med" len="med"/>
            <a:tailEnd type="triangle" w="lg" len="lg"/>
          </a:ln>
        </p:spPr>
      </p:cxnSp>
      <p:cxnSp>
        <p:nvCxnSpPr>
          <p:cNvPr id="942" name="Shape 942"/>
          <p:cNvCxnSpPr/>
          <p:nvPr/>
        </p:nvCxnSpPr>
        <p:spPr>
          <a:xfrm>
            <a:off x="4400550" y="2503486"/>
            <a:ext cx="0" cy="160337"/>
          </a:xfrm>
          <a:prstGeom prst="straightConnector1">
            <a:avLst/>
          </a:prstGeom>
          <a:noFill/>
          <a:ln w="31750" cap="flat" cmpd="sng">
            <a:solidFill>
              <a:schemeClr val="dk1"/>
            </a:solidFill>
            <a:prstDash val="solid"/>
            <a:miter/>
            <a:headEnd type="none" w="med" len="med"/>
            <a:tailEnd type="triangle" w="lg" len="lg"/>
          </a:ln>
        </p:spPr>
      </p:cxnSp>
      <p:cxnSp>
        <p:nvCxnSpPr>
          <p:cNvPr id="943" name="Shape 943"/>
          <p:cNvCxnSpPr/>
          <p:nvPr/>
        </p:nvCxnSpPr>
        <p:spPr>
          <a:xfrm>
            <a:off x="4398962" y="3671887"/>
            <a:ext cx="0" cy="160337"/>
          </a:xfrm>
          <a:prstGeom prst="straightConnector1">
            <a:avLst/>
          </a:prstGeom>
          <a:noFill/>
          <a:ln w="31750" cap="flat" cmpd="sng">
            <a:solidFill>
              <a:schemeClr val="dk1"/>
            </a:solidFill>
            <a:prstDash val="solid"/>
            <a:miter/>
            <a:headEnd type="none" w="med" len="med"/>
            <a:tailEnd type="triangle" w="lg" len="lg"/>
          </a:ln>
        </p:spPr>
      </p:cxnSp>
      <p:cxnSp>
        <p:nvCxnSpPr>
          <p:cNvPr id="944" name="Shape 944"/>
          <p:cNvCxnSpPr/>
          <p:nvPr/>
        </p:nvCxnSpPr>
        <p:spPr>
          <a:xfrm flipH="1">
            <a:off x="4395786" y="4695825"/>
            <a:ext cx="4762" cy="157162"/>
          </a:xfrm>
          <a:prstGeom prst="straightConnector1">
            <a:avLst/>
          </a:prstGeom>
          <a:noFill/>
          <a:ln w="31750" cap="flat" cmpd="sng">
            <a:solidFill>
              <a:schemeClr val="dk1"/>
            </a:solidFill>
            <a:prstDash val="solid"/>
            <a:miter/>
            <a:headEnd type="none" w="med" len="med"/>
            <a:tailEnd type="triangle" w="lg" len="lg"/>
          </a:ln>
        </p:spPr>
      </p:cxnSp>
      <p:cxnSp>
        <p:nvCxnSpPr>
          <p:cNvPr id="945" name="Shape 945"/>
          <p:cNvCxnSpPr/>
          <p:nvPr/>
        </p:nvCxnSpPr>
        <p:spPr>
          <a:xfrm>
            <a:off x="4395787" y="5411787"/>
            <a:ext cx="0" cy="160337"/>
          </a:xfrm>
          <a:prstGeom prst="straightConnector1">
            <a:avLst/>
          </a:prstGeom>
          <a:noFill/>
          <a:ln w="31750" cap="flat" cmpd="sng">
            <a:solidFill>
              <a:schemeClr val="dk1"/>
            </a:solidFill>
            <a:prstDash val="solid"/>
            <a:miter/>
            <a:headEnd type="none" w="med" len="med"/>
            <a:tailEnd type="triangle" w="lg" len="lg"/>
          </a:ln>
        </p:spPr>
      </p:cxnSp>
      <p:sp>
        <p:nvSpPr>
          <p:cNvPr id="946" name="Shape 946"/>
          <p:cNvSpPr/>
          <p:nvPr/>
        </p:nvSpPr>
        <p:spPr>
          <a:xfrm>
            <a:off x="4217987" y="3209925"/>
            <a:ext cx="360362" cy="209549"/>
          </a:xfrm>
          <a:prstGeom prst="diamond">
            <a:avLst/>
          </a:prstGeom>
          <a:solidFill>
            <a:srgbClr val="C00000"/>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947" name="Shape 947"/>
          <p:cNvSpPr txBox="1"/>
          <p:nvPr/>
        </p:nvSpPr>
        <p:spPr>
          <a:xfrm>
            <a:off x="7659686" y="5867400"/>
            <a:ext cx="1328737" cy="400049"/>
          </a:xfrm>
          <a:prstGeom prst="rect">
            <a:avLst/>
          </a:prstGeom>
          <a:solidFill>
            <a:srgbClr val="F2F2F2"/>
          </a:solidFill>
          <a:ln w="9525" cap="flat" cmpd="sng">
            <a:solidFill>
              <a:srgbClr val="008000"/>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C00000"/>
              </a:buClr>
              <a:buSzPct val="25000"/>
              <a:buFont typeface="Calibri"/>
              <a:buNone/>
            </a:pPr>
            <a:r>
              <a:rPr lang="en-US" sz="1000" b="0" i="0" u="none">
                <a:solidFill>
                  <a:srgbClr val="C00000"/>
                </a:solidFill>
                <a:latin typeface="Calibri"/>
                <a:ea typeface="Calibri"/>
                <a:cs typeface="Calibri"/>
                <a:sym typeface="Calibri"/>
              </a:rPr>
              <a:t>Iepirkumu </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000" b="0" i="0" u="none">
                <a:solidFill>
                  <a:srgbClr val="C00000"/>
                </a:solidFill>
                <a:latin typeface="Calibri"/>
                <a:ea typeface="Calibri"/>
                <a:cs typeface="Calibri"/>
                <a:sym typeface="Calibri"/>
              </a:rPr>
              <a:t>procedūras anulēšana</a:t>
            </a:r>
          </a:p>
        </p:txBody>
      </p:sp>
      <p:sp>
        <p:nvSpPr>
          <p:cNvPr id="948" name="Shape 948"/>
          <p:cNvSpPr/>
          <p:nvPr/>
        </p:nvSpPr>
        <p:spPr>
          <a:xfrm>
            <a:off x="4216400" y="5962650"/>
            <a:ext cx="360362" cy="209549"/>
          </a:xfrm>
          <a:prstGeom prst="diamond">
            <a:avLst/>
          </a:prstGeom>
          <a:solidFill>
            <a:srgbClr val="C00000"/>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949" name="Shape 949"/>
          <p:cNvSpPr txBox="1"/>
          <p:nvPr/>
        </p:nvSpPr>
        <p:spPr>
          <a:xfrm>
            <a:off x="179386" y="993775"/>
            <a:ext cx="955675" cy="554037"/>
          </a:xfrm>
          <a:prstGeom prst="rect">
            <a:avLst/>
          </a:prstGeom>
          <a:solidFill>
            <a:srgbClr val="F2F2F2"/>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002060"/>
              </a:buClr>
              <a:buSzPct val="25000"/>
              <a:buFont typeface="Calibri"/>
              <a:buNone/>
            </a:pPr>
            <a:r>
              <a:rPr lang="en-US" sz="1000" b="0" i="0" u="none">
                <a:solidFill>
                  <a:srgbClr val="002060"/>
                </a:solidFill>
                <a:latin typeface="Calibri"/>
                <a:ea typeface="Calibri"/>
                <a:cs typeface="Calibri"/>
                <a:sym typeface="Calibri"/>
              </a:rPr>
              <a:t>Vietējo koordinatoru</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000" b="0" i="0" u="none">
                <a:solidFill>
                  <a:srgbClr val="002060"/>
                </a:solidFill>
                <a:latin typeface="Calibri"/>
                <a:ea typeface="Calibri"/>
                <a:cs typeface="Calibri"/>
                <a:sym typeface="Calibri"/>
              </a:rPr>
              <a:t>algošana</a:t>
            </a:r>
          </a:p>
        </p:txBody>
      </p:sp>
      <p:sp>
        <p:nvSpPr>
          <p:cNvPr id="950" name="Shape 950"/>
          <p:cNvSpPr/>
          <p:nvPr/>
        </p:nvSpPr>
        <p:spPr>
          <a:xfrm>
            <a:off x="4221162" y="1165225"/>
            <a:ext cx="360362" cy="209549"/>
          </a:xfrm>
          <a:prstGeom prst="diamond">
            <a:avLst/>
          </a:prstGeom>
          <a:solidFill>
            <a:schemeClr val="dk1"/>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cxnSp>
        <p:nvCxnSpPr>
          <p:cNvPr id="951" name="Shape 951"/>
          <p:cNvCxnSpPr/>
          <p:nvPr/>
        </p:nvCxnSpPr>
        <p:spPr>
          <a:xfrm flipH="1">
            <a:off x="1135061" y="1270000"/>
            <a:ext cx="3446461" cy="1587"/>
          </a:xfrm>
          <a:prstGeom prst="straightConnector1">
            <a:avLst/>
          </a:prstGeom>
          <a:noFill/>
          <a:ln w="9525" cap="flat" cmpd="sng">
            <a:solidFill>
              <a:schemeClr val="dk1"/>
            </a:solidFill>
            <a:prstDash val="solid"/>
            <a:miter/>
            <a:headEnd type="none" w="med" len="med"/>
            <a:tailEnd type="stealth" w="lg" len="lg"/>
          </a:ln>
        </p:spPr>
      </p:cxnSp>
      <p:sp>
        <p:nvSpPr>
          <p:cNvPr id="952" name="Shape 952"/>
          <p:cNvSpPr txBox="1"/>
          <p:nvPr/>
        </p:nvSpPr>
        <p:spPr>
          <a:xfrm>
            <a:off x="2339975" y="1154112"/>
            <a:ext cx="792162" cy="231775"/>
          </a:xfrm>
          <a:prstGeom prst="rect">
            <a:avLst/>
          </a:prstGeom>
          <a:solidFill>
            <a:srgbClr val="DBEEF4"/>
          </a:solidFill>
          <a:ln>
            <a:noFill/>
          </a:ln>
        </p:spPr>
        <p:txBody>
          <a:bodyPr lIns="0" tIns="45700" rIns="0"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900" b="0" i="0" u="none">
                <a:solidFill>
                  <a:srgbClr val="002060"/>
                </a:solidFill>
                <a:latin typeface="Calibri"/>
                <a:ea typeface="Calibri"/>
                <a:cs typeface="Calibri"/>
                <a:sym typeface="Calibri"/>
              </a:rPr>
              <a:t>ieteicams</a:t>
            </a:r>
          </a:p>
        </p:txBody>
      </p:sp>
      <p:sp>
        <p:nvSpPr>
          <p:cNvPr id="953" name="Shape 953"/>
          <p:cNvSpPr txBox="1"/>
          <p:nvPr/>
        </p:nvSpPr>
        <p:spPr>
          <a:xfrm>
            <a:off x="1908175" y="898525"/>
            <a:ext cx="5040312" cy="246062"/>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Projekta vadības komitejas izveidošana / Ēku izvēle</a:t>
            </a:r>
          </a:p>
        </p:txBody>
      </p:sp>
      <p:cxnSp>
        <p:nvCxnSpPr>
          <p:cNvPr id="954" name="Shape 954"/>
          <p:cNvCxnSpPr/>
          <p:nvPr/>
        </p:nvCxnSpPr>
        <p:spPr>
          <a:xfrm>
            <a:off x="4395787" y="3235325"/>
            <a:ext cx="0" cy="160337"/>
          </a:xfrm>
          <a:prstGeom prst="straightConnector1">
            <a:avLst/>
          </a:prstGeom>
          <a:noFill/>
          <a:ln w="31750" cap="flat" cmpd="sng">
            <a:solidFill>
              <a:schemeClr val="lt1"/>
            </a:solidFill>
            <a:prstDash val="solid"/>
            <a:miter/>
            <a:headEnd type="none" w="med" len="med"/>
            <a:tailEnd type="triangle" w="lg" len="lg"/>
          </a:ln>
        </p:spPr>
      </p:cxnSp>
      <p:cxnSp>
        <p:nvCxnSpPr>
          <p:cNvPr id="955" name="Shape 955"/>
          <p:cNvCxnSpPr/>
          <p:nvPr/>
        </p:nvCxnSpPr>
        <p:spPr>
          <a:xfrm>
            <a:off x="4394200" y="5988050"/>
            <a:ext cx="0" cy="160337"/>
          </a:xfrm>
          <a:prstGeom prst="straightConnector1">
            <a:avLst/>
          </a:prstGeom>
          <a:noFill/>
          <a:ln w="31750" cap="flat" cmpd="sng">
            <a:solidFill>
              <a:schemeClr val="lt1"/>
            </a:solidFill>
            <a:prstDash val="solid"/>
            <a:miter/>
            <a:headEnd type="none" w="med" len="med"/>
            <a:tailEnd type="triangle" w="lg" len="lg"/>
          </a:ln>
        </p:spPr>
      </p:cxnSp>
      <p:cxnSp>
        <p:nvCxnSpPr>
          <p:cNvPr id="956" name="Shape 956"/>
          <p:cNvCxnSpPr/>
          <p:nvPr/>
        </p:nvCxnSpPr>
        <p:spPr>
          <a:xfrm>
            <a:off x="4400550" y="1190625"/>
            <a:ext cx="0" cy="160337"/>
          </a:xfrm>
          <a:prstGeom prst="straightConnector1">
            <a:avLst/>
          </a:prstGeom>
          <a:noFill/>
          <a:ln w="31750" cap="flat" cmpd="sng">
            <a:solidFill>
              <a:schemeClr val="lt1"/>
            </a:solidFill>
            <a:prstDash val="solid"/>
            <a:miter/>
            <a:headEnd type="none" w="med" len="med"/>
            <a:tailEnd type="triangle" w="lg" len="lg"/>
          </a:ln>
        </p:spPr>
      </p:cxnSp>
      <p:cxnSp>
        <p:nvCxnSpPr>
          <p:cNvPr id="957" name="Shape 957"/>
          <p:cNvCxnSpPr/>
          <p:nvPr/>
        </p:nvCxnSpPr>
        <p:spPr>
          <a:xfrm>
            <a:off x="657225" y="1547812"/>
            <a:ext cx="100011" cy="4217986"/>
          </a:xfrm>
          <a:prstGeom prst="straightConnector1">
            <a:avLst/>
          </a:prstGeom>
          <a:noFill/>
          <a:ln w="9525" cap="flat" cmpd="sng">
            <a:solidFill>
              <a:schemeClr val="dk1"/>
            </a:solidFill>
            <a:prstDash val="solid"/>
            <a:miter/>
            <a:headEnd type="none" w="med" len="med"/>
            <a:tailEnd type="none" w="med" len="med"/>
          </a:ln>
        </p:spPr>
      </p:cxnSp>
      <p:cxnSp>
        <p:nvCxnSpPr>
          <p:cNvPr id="958" name="Shape 958"/>
          <p:cNvCxnSpPr/>
          <p:nvPr/>
        </p:nvCxnSpPr>
        <p:spPr>
          <a:xfrm>
            <a:off x="750887" y="5765800"/>
            <a:ext cx="1157287" cy="68262"/>
          </a:xfrm>
          <a:prstGeom prst="straightConnector1">
            <a:avLst/>
          </a:prstGeom>
          <a:noFill/>
          <a:ln w="9525" cap="flat" cmpd="sng">
            <a:solidFill>
              <a:schemeClr val="dk1"/>
            </a:solidFill>
            <a:prstDash val="solid"/>
            <a:miter/>
            <a:headEnd type="none" w="med" len="med"/>
            <a:tailEnd type="stealth" w="lg" len="lg"/>
          </a:ln>
        </p:spPr>
      </p:cxnSp>
      <p:cxnSp>
        <p:nvCxnSpPr>
          <p:cNvPr id="959" name="Shape 959"/>
          <p:cNvCxnSpPr/>
          <p:nvPr/>
        </p:nvCxnSpPr>
        <p:spPr>
          <a:xfrm>
            <a:off x="750887" y="5129212"/>
            <a:ext cx="1157287" cy="77787"/>
          </a:xfrm>
          <a:prstGeom prst="straightConnector1">
            <a:avLst/>
          </a:prstGeom>
          <a:noFill/>
          <a:ln w="9525" cap="flat" cmpd="sng">
            <a:solidFill>
              <a:schemeClr val="dk1"/>
            </a:solidFill>
            <a:prstDash val="solid"/>
            <a:miter/>
            <a:headEnd type="none" w="med" len="med"/>
            <a:tailEnd type="stealth" w="lg" len="lg"/>
          </a:ln>
        </p:spPr>
      </p:cxnSp>
      <p:cxnSp>
        <p:nvCxnSpPr>
          <p:cNvPr id="960" name="Shape 960"/>
          <p:cNvCxnSpPr/>
          <p:nvPr/>
        </p:nvCxnSpPr>
        <p:spPr>
          <a:xfrm rot="10800000" flipH="1">
            <a:off x="757237" y="4262436"/>
            <a:ext cx="1150936" cy="1587"/>
          </a:xfrm>
          <a:prstGeom prst="straightConnector1">
            <a:avLst/>
          </a:prstGeom>
          <a:noFill/>
          <a:ln w="9525" cap="flat" cmpd="sng">
            <a:solidFill>
              <a:schemeClr val="dk1"/>
            </a:solidFill>
            <a:prstDash val="solid"/>
            <a:miter/>
            <a:headEnd type="none" w="med" len="med"/>
            <a:tailEnd type="stealth" w="lg" len="lg"/>
          </a:ln>
        </p:spPr>
      </p:cxnSp>
      <p:cxnSp>
        <p:nvCxnSpPr>
          <p:cNvPr id="961" name="Shape 961"/>
          <p:cNvCxnSpPr/>
          <p:nvPr/>
        </p:nvCxnSpPr>
        <p:spPr>
          <a:xfrm>
            <a:off x="757237" y="3544887"/>
            <a:ext cx="1150936" cy="0"/>
          </a:xfrm>
          <a:prstGeom prst="straightConnector1">
            <a:avLst/>
          </a:prstGeom>
          <a:noFill/>
          <a:ln w="9525" cap="flat" cmpd="sng">
            <a:solidFill>
              <a:schemeClr val="dk1"/>
            </a:solidFill>
            <a:prstDash val="solid"/>
            <a:miter/>
            <a:headEnd type="none" w="med" len="med"/>
            <a:tailEnd type="stealth" w="lg" len="lg"/>
          </a:ln>
        </p:spPr>
      </p:cxnSp>
      <p:cxnSp>
        <p:nvCxnSpPr>
          <p:cNvPr id="962" name="Shape 962"/>
          <p:cNvCxnSpPr/>
          <p:nvPr/>
        </p:nvCxnSpPr>
        <p:spPr>
          <a:xfrm>
            <a:off x="757237" y="2933700"/>
            <a:ext cx="1150936" cy="0"/>
          </a:xfrm>
          <a:prstGeom prst="straightConnector1">
            <a:avLst/>
          </a:prstGeom>
          <a:noFill/>
          <a:ln w="9525" cap="flat" cmpd="sng">
            <a:solidFill>
              <a:schemeClr val="dk1"/>
            </a:solidFill>
            <a:prstDash val="solid"/>
            <a:miter/>
            <a:headEnd type="none" w="med" len="med"/>
            <a:tailEnd type="stealth" w="lg" len="lg"/>
          </a:ln>
        </p:spPr>
      </p:cxnSp>
      <p:cxnSp>
        <p:nvCxnSpPr>
          <p:cNvPr id="963" name="Shape 963"/>
          <p:cNvCxnSpPr/>
          <p:nvPr/>
        </p:nvCxnSpPr>
        <p:spPr>
          <a:xfrm rot="10800000" flipH="1">
            <a:off x="757237" y="2295524"/>
            <a:ext cx="1150936" cy="1587"/>
          </a:xfrm>
          <a:prstGeom prst="straightConnector1">
            <a:avLst/>
          </a:prstGeom>
          <a:noFill/>
          <a:ln w="9525" cap="flat" cmpd="sng">
            <a:solidFill>
              <a:schemeClr val="dk1"/>
            </a:solidFill>
            <a:prstDash val="solid"/>
            <a:miter/>
            <a:headEnd type="none" w="med" len="med"/>
            <a:tailEnd type="stealth" w="lg" len="lg"/>
          </a:ln>
        </p:spPr>
      </p:cxnSp>
      <p:cxnSp>
        <p:nvCxnSpPr>
          <p:cNvPr id="964" name="Shape 964"/>
          <p:cNvCxnSpPr/>
          <p:nvPr/>
        </p:nvCxnSpPr>
        <p:spPr>
          <a:xfrm>
            <a:off x="738187" y="1836736"/>
            <a:ext cx="1169986" cy="0"/>
          </a:xfrm>
          <a:prstGeom prst="straightConnector1">
            <a:avLst/>
          </a:prstGeom>
          <a:noFill/>
          <a:ln w="9525" cap="flat" cmpd="sng">
            <a:solidFill>
              <a:schemeClr val="dk1"/>
            </a:solidFill>
            <a:prstDash val="solid"/>
            <a:miter/>
            <a:headEnd type="none" w="med" len="med"/>
            <a:tailEnd type="stealth" w="lg" len="lg"/>
          </a:ln>
        </p:spPr>
      </p:cxnSp>
      <p:sp>
        <p:nvSpPr>
          <p:cNvPr id="965" name="Shape 965"/>
          <p:cNvSpPr txBox="1"/>
          <p:nvPr/>
        </p:nvSpPr>
        <p:spPr>
          <a:xfrm rot="-5400000">
            <a:off x="-1323974" y="3703636"/>
            <a:ext cx="3894136" cy="23018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900" b="0" i="0" u="none">
                <a:solidFill>
                  <a:schemeClr val="dk1"/>
                </a:solidFill>
                <a:latin typeface="Calibri"/>
                <a:ea typeface="Calibri"/>
                <a:cs typeface="Calibri"/>
                <a:sym typeface="Calibri"/>
              </a:rPr>
              <a:t>Ēkas īpašnieka atbalstīšana (projekta vadības komiteja) vai rīkošanās tā vārdā</a:t>
            </a:r>
          </a:p>
        </p:txBody>
      </p:sp>
      <p:sp>
        <p:nvSpPr>
          <p:cNvPr id="966" name="Shape 966"/>
          <p:cNvSpPr txBox="1"/>
          <p:nvPr/>
        </p:nvSpPr>
        <p:spPr>
          <a:xfrm rot="-5400000">
            <a:off x="1048543" y="1305718"/>
            <a:ext cx="1141411" cy="168274"/>
          </a:xfrm>
          <a:prstGeom prst="rect">
            <a:avLst/>
          </a:prstGeom>
          <a:solidFill>
            <a:srgbClr val="DBEEF4"/>
          </a:solid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1100" b="1" i="0" u="none">
                <a:solidFill>
                  <a:schemeClr val="dk1"/>
                </a:solidFill>
                <a:latin typeface="Calibri"/>
                <a:ea typeface="Calibri"/>
                <a:cs typeface="Calibri"/>
                <a:sym typeface="Calibri"/>
              </a:rPr>
              <a:t>Projekta sagatavošanas darbi</a:t>
            </a:r>
          </a:p>
        </p:txBody>
      </p:sp>
      <p:sp>
        <p:nvSpPr>
          <p:cNvPr id="967" name="Shape 967"/>
          <p:cNvSpPr txBox="1"/>
          <p:nvPr/>
        </p:nvSpPr>
        <p:spPr>
          <a:xfrm rot="-5400000">
            <a:off x="340518" y="4198142"/>
            <a:ext cx="2527300" cy="169861"/>
          </a:xfrm>
          <a:prstGeom prst="rect">
            <a:avLst/>
          </a:prstGeom>
          <a:solidFill>
            <a:srgbClr val="E6E0EC"/>
          </a:solid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1100" b="1" i="0" u="none">
                <a:solidFill>
                  <a:schemeClr val="dk1"/>
                </a:solidFill>
                <a:latin typeface="Calibri"/>
                <a:ea typeface="Calibri"/>
                <a:cs typeface="Calibri"/>
                <a:sym typeface="Calibri"/>
              </a:rPr>
              <a:t>Uzaicinājums uz konkursu un līgumu piešķiršana</a:t>
            </a:r>
          </a:p>
        </p:txBody>
      </p:sp>
      <p:sp>
        <p:nvSpPr>
          <p:cNvPr id="968" name="Shape 968"/>
          <p:cNvSpPr/>
          <p:nvPr/>
        </p:nvSpPr>
        <p:spPr>
          <a:xfrm>
            <a:off x="3055936" y="6175375"/>
            <a:ext cx="2735262" cy="415925"/>
          </a:xfrm>
          <a:prstGeom prst="roundRect">
            <a:avLst>
              <a:gd name="adj" fmla="val 16667"/>
            </a:avLst>
          </a:prstGeom>
          <a:solidFill>
            <a:srgbClr val="FAC090"/>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969" name="Shape 969"/>
          <p:cNvSpPr txBox="1"/>
          <p:nvPr/>
        </p:nvSpPr>
        <p:spPr>
          <a:xfrm>
            <a:off x="1979611" y="6175375"/>
            <a:ext cx="3703637" cy="425449"/>
          </a:xfrm>
          <a:prstGeom prst="rect">
            <a:avLst/>
          </a:prstGeom>
          <a:noFill/>
          <a:ln>
            <a:noFill/>
          </a:ln>
        </p:spPr>
        <p:txBody>
          <a:bodyPr lIns="0" tIns="45700" rIns="0" bIns="45700" anchor="t" anchorCtr="0">
            <a:noAutofit/>
          </a:bodyPr>
          <a:lstStyle/>
          <a:p>
            <a:pPr marL="0" marR="0" lvl="0" indent="0" algn="ctr" rtl="0">
              <a:lnSpc>
                <a:spcPct val="92857"/>
              </a:lnSpc>
              <a:spcBef>
                <a:spcPts val="0"/>
              </a:spcBef>
              <a:spcAft>
                <a:spcPts val="0"/>
              </a:spcAft>
              <a:buClr>
                <a:srgbClr val="002060"/>
              </a:buClr>
              <a:buSzPct val="25000"/>
              <a:buFont typeface="Calibri"/>
              <a:buNone/>
            </a:pPr>
            <a:r>
              <a:rPr lang="en-US" sz="1400" b="0" i="0" u="none">
                <a:solidFill>
                  <a:srgbClr val="002060"/>
                </a:solidFill>
                <a:latin typeface="Calibri"/>
                <a:ea typeface="Calibri"/>
                <a:cs typeface="Calibri"/>
                <a:sym typeface="Calibri"/>
              </a:rPr>
              <a:t>           EEL līguma parakstīšana</a:t>
            </a:r>
            <a:r>
              <a:rPr lang="en-US" sz="1400" b="0" i="0" u="none">
                <a:solidFill>
                  <a:schemeClr val="dk1"/>
                </a:solidFill>
                <a:latin typeface="Calibri"/>
                <a:ea typeface="Calibri"/>
                <a:cs typeface="Calibri"/>
                <a:sym typeface="Calibri"/>
              </a:rPr>
              <a:t/>
            </a:r>
            <a:br>
              <a:rPr lang="en-US" sz="1400" b="0" i="0" u="none">
                <a:solidFill>
                  <a:schemeClr val="dk1"/>
                </a:solidFill>
                <a:latin typeface="Calibri"/>
                <a:ea typeface="Calibri"/>
                <a:cs typeface="Calibri"/>
                <a:sym typeface="Calibri"/>
              </a:rPr>
            </a:br>
            <a:r>
              <a:rPr lang="en-US" sz="1400" b="0" i="0" u="none">
                <a:solidFill>
                  <a:schemeClr val="dk1"/>
                </a:solidFill>
                <a:latin typeface="Calibri"/>
                <a:ea typeface="Calibri"/>
                <a:cs typeface="Calibri"/>
                <a:sym typeface="Calibri"/>
              </a:rPr>
              <a:t>                          </a:t>
            </a:r>
            <a:r>
              <a:rPr lang="en-US" sz="1400" b="0" i="0" u="none">
                <a:solidFill>
                  <a:srgbClr val="002060"/>
                </a:solidFill>
                <a:latin typeface="Calibri"/>
                <a:ea typeface="Calibri"/>
                <a:cs typeface="Calibri"/>
                <a:sym typeface="Calibri"/>
              </a:rPr>
              <a:t>Plānošana, garantijas, īstenošana</a:t>
            </a:r>
          </a:p>
        </p:txBody>
      </p:sp>
      <p:sp>
        <p:nvSpPr>
          <p:cNvPr id="970" name="Shape 970"/>
          <p:cNvSpPr txBox="1"/>
          <p:nvPr/>
        </p:nvSpPr>
        <p:spPr>
          <a:xfrm>
            <a:off x="7321550" y="874712"/>
            <a:ext cx="1354137" cy="1477961"/>
          </a:xfrm>
          <a:prstGeom prst="rect">
            <a:avLst/>
          </a:prstGeom>
          <a:noFill/>
          <a:ln>
            <a:noFill/>
          </a:ln>
        </p:spPr>
        <p:txBody>
          <a:bodyPr lIns="91425" tIns="45700" rIns="91425" bIns="45700" anchor="t" anchorCtr="0">
            <a:noAutofit/>
          </a:bodyPr>
          <a:lstStyle/>
          <a:p>
            <a:pPr marL="107950" marR="0" lvl="0" indent="-107950" algn="l" rtl="0">
              <a:lnSpc>
                <a:spcPct val="100000"/>
              </a:lnSpc>
              <a:spcBef>
                <a:spcPts val="0"/>
              </a:spcBef>
              <a:spcAft>
                <a:spcPts val="0"/>
              </a:spcAft>
              <a:buClr>
                <a:srgbClr val="FF0000"/>
              </a:buClr>
              <a:buSzPct val="25000"/>
              <a:buFont typeface="Calibri"/>
              <a:buNone/>
            </a:pPr>
            <a:r>
              <a:rPr lang="en-US" sz="1000" b="0" i="1" u="none">
                <a:solidFill>
                  <a:srgbClr val="FF0000"/>
                </a:solidFill>
                <a:latin typeface="Calibri"/>
                <a:ea typeface="Calibri"/>
                <a:cs typeface="Calibri"/>
                <a:sym typeface="Calibri"/>
              </a:rPr>
              <a:t>*</a:t>
            </a:r>
            <a:r>
              <a:rPr lang="en-US" sz="1000" b="0" i="1" u="none">
                <a:solidFill>
                  <a:schemeClr val="dk1"/>
                </a:solidFill>
                <a:latin typeface="Calibri"/>
                <a:ea typeface="Calibri"/>
                <a:cs typeface="Calibri"/>
                <a:sym typeface="Calibri"/>
              </a:rPr>
              <a:t> Saskaņā ar  nacionālo likumdošanu var tikt pieprasīts minimālais pakalpojumu piedāvātāju skaits un /vai saņemtie piedāvājumi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74"/>
        <p:cNvGrpSpPr/>
        <p:nvPr/>
      </p:nvGrpSpPr>
      <p:grpSpPr>
        <a:xfrm>
          <a:off x="0" y="0"/>
          <a:ext cx="0" cy="0"/>
          <a:chOff x="0" y="0"/>
          <a:chExt cx="0" cy="0"/>
        </a:xfrm>
      </p:grpSpPr>
      <p:sp>
        <p:nvSpPr>
          <p:cNvPr id="975" name="Shape 975"/>
          <p:cNvSpPr txBox="1"/>
          <p:nvPr/>
        </p:nvSpPr>
        <p:spPr>
          <a:xfrm>
            <a:off x="1373187" y="2014536"/>
            <a:ext cx="5813424" cy="4799011"/>
          </a:xfrm>
          <a:prstGeom prst="rect">
            <a:avLst/>
          </a:prstGeom>
          <a:solidFill>
            <a:srgbClr val="E6E0EC"/>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cxnSp>
        <p:nvCxnSpPr>
          <p:cNvPr id="976" name="Shape 976"/>
          <p:cNvCxnSpPr/>
          <p:nvPr/>
        </p:nvCxnSpPr>
        <p:spPr>
          <a:xfrm>
            <a:off x="4581525" y="6205537"/>
            <a:ext cx="3090862" cy="0"/>
          </a:xfrm>
          <a:prstGeom prst="straightConnector1">
            <a:avLst/>
          </a:prstGeom>
          <a:noFill/>
          <a:ln w="9525" cap="flat" cmpd="sng">
            <a:solidFill>
              <a:srgbClr val="C00000"/>
            </a:solidFill>
            <a:prstDash val="solid"/>
            <a:miter/>
            <a:headEnd type="none" w="med" len="med"/>
            <a:tailEnd type="stealth" w="lg" len="lg"/>
          </a:ln>
        </p:spPr>
      </p:cxnSp>
      <p:sp>
        <p:nvSpPr>
          <p:cNvPr id="977" name="Shape 977"/>
          <p:cNvSpPr txBox="1"/>
          <p:nvPr/>
        </p:nvSpPr>
        <p:spPr>
          <a:xfrm>
            <a:off x="5076825" y="6237287"/>
            <a:ext cx="2232025" cy="231775"/>
          </a:xfrm>
          <a:prstGeom prst="rect">
            <a:avLst/>
          </a:prstGeom>
          <a:solidFill>
            <a:srgbClr val="E6E0EC"/>
          </a:solidFill>
          <a:ln>
            <a:noFill/>
          </a:ln>
        </p:spPr>
        <p:txBody>
          <a:bodyPr lIns="0" tIns="45700" rIns="0" bIns="45700" anchor="t" anchorCtr="0">
            <a:noAutofit/>
          </a:bodyPr>
          <a:lstStyle/>
          <a:p>
            <a:pPr marL="0" marR="0" lvl="0" indent="0" algn="ctr" rtl="0">
              <a:lnSpc>
                <a:spcPct val="100000"/>
              </a:lnSpc>
              <a:spcBef>
                <a:spcPts val="0"/>
              </a:spcBef>
              <a:spcAft>
                <a:spcPts val="0"/>
              </a:spcAft>
              <a:buClr>
                <a:srgbClr val="C00000"/>
              </a:buClr>
              <a:buSzPct val="25000"/>
              <a:buFont typeface="Calibri"/>
              <a:buNone/>
            </a:pPr>
            <a:r>
              <a:rPr lang="en-US" sz="900" b="0" i="0" u="none">
                <a:solidFill>
                  <a:srgbClr val="C00000"/>
                </a:solidFill>
                <a:latin typeface="Calibri"/>
                <a:ea typeface="Calibri"/>
                <a:cs typeface="Calibri"/>
                <a:sym typeface="Calibri"/>
              </a:rPr>
              <a:t>ja nav ekonomiski izdevīga piedāvājuma, vai ja pieņemts lēmums pret EEL</a:t>
            </a:r>
          </a:p>
        </p:txBody>
      </p:sp>
      <p:cxnSp>
        <p:nvCxnSpPr>
          <p:cNvPr id="978" name="Shape 978"/>
          <p:cNvCxnSpPr/>
          <p:nvPr/>
        </p:nvCxnSpPr>
        <p:spPr>
          <a:xfrm rot="10800000" flipH="1">
            <a:off x="4584700" y="3557587"/>
            <a:ext cx="3230561" cy="320675"/>
          </a:xfrm>
          <a:prstGeom prst="straightConnector1">
            <a:avLst/>
          </a:prstGeom>
          <a:noFill/>
          <a:ln w="9525" cap="flat" cmpd="sng">
            <a:solidFill>
              <a:srgbClr val="C00000"/>
            </a:solidFill>
            <a:prstDash val="solid"/>
            <a:miter/>
            <a:headEnd type="none" w="med" len="med"/>
            <a:tailEnd type="stealth" w="lg" len="lg"/>
          </a:ln>
        </p:spPr>
      </p:cxnSp>
      <p:sp>
        <p:nvSpPr>
          <p:cNvPr id="979" name="Shape 979"/>
          <p:cNvSpPr txBox="1"/>
          <p:nvPr/>
        </p:nvSpPr>
        <p:spPr>
          <a:xfrm>
            <a:off x="6732586" y="3789362"/>
            <a:ext cx="2266949" cy="368299"/>
          </a:xfrm>
          <a:prstGeom prst="rect">
            <a:avLst/>
          </a:prstGeom>
          <a:solidFill>
            <a:srgbClr val="E6E0EC"/>
          </a:solidFill>
          <a:ln>
            <a:noFill/>
          </a:ln>
        </p:spPr>
        <p:txBody>
          <a:bodyPr lIns="0" tIns="45700" rIns="0" bIns="45700" anchor="t" anchorCtr="0">
            <a:noAutofit/>
          </a:bodyPr>
          <a:lstStyle/>
          <a:p>
            <a:pPr marL="0" marR="0" lvl="0" indent="0" algn="ctr" rtl="0">
              <a:lnSpc>
                <a:spcPct val="100000"/>
              </a:lnSpc>
              <a:spcBef>
                <a:spcPts val="0"/>
              </a:spcBef>
              <a:spcAft>
                <a:spcPts val="0"/>
              </a:spcAft>
              <a:buClr>
                <a:srgbClr val="C00000"/>
              </a:buClr>
              <a:buSzPct val="25000"/>
              <a:buFont typeface="Calibri"/>
              <a:buNone/>
            </a:pPr>
            <a:r>
              <a:rPr lang="en-US" sz="900" b="0" i="0" u="none">
                <a:solidFill>
                  <a:srgbClr val="C00000"/>
                </a:solidFill>
                <a:latin typeface="Calibri"/>
                <a:ea typeface="Calibri"/>
                <a:cs typeface="Calibri"/>
                <a:sym typeface="Calibri"/>
              </a:rPr>
              <a:t>ja starp interesi paudušajiem nav kvalificētu pretendentu</a:t>
            </a:r>
          </a:p>
        </p:txBody>
      </p:sp>
      <p:sp>
        <p:nvSpPr>
          <p:cNvPr id="980" name="Shape 980"/>
          <p:cNvSpPr txBox="1"/>
          <p:nvPr/>
        </p:nvSpPr>
        <p:spPr>
          <a:xfrm>
            <a:off x="1365250" y="765175"/>
            <a:ext cx="5826124" cy="1738311"/>
          </a:xfrm>
          <a:prstGeom prst="rect">
            <a:avLst/>
          </a:prstGeom>
          <a:solidFill>
            <a:srgbClr val="DBEEF4"/>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981" name="Shape 981"/>
          <p:cNvSpPr txBox="1">
            <a:spLocks noGrp="1"/>
          </p:cNvSpPr>
          <p:nvPr>
            <p:ph type="title"/>
          </p:nvPr>
        </p:nvSpPr>
        <p:spPr>
          <a:xfrm>
            <a:off x="107950" y="0"/>
            <a:ext cx="9001125" cy="765175"/>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Vienas pakāpes process </a:t>
            </a:r>
            <a:r>
              <a:rPr lang="en-US" sz="1400" b="0" i="0" u="none" strike="noStrike" cap="none">
                <a:solidFill>
                  <a:srgbClr val="008000"/>
                </a:solidFill>
                <a:latin typeface="Calibri"/>
                <a:ea typeface="Calibri"/>
                <a:cs typeface="Calibri"/>
                <a:sym typeface="Calibri"/>
              </a:rPr>
              <a:t>(nav paredzētas pārrunas)</a:t>
            </a:r>
          </a:p>
        </p:txBody>
      </p:sp>
      <p:sp>
        <p:nvSpPr>
          <p:cNvPr id="982" name="Shape 982"/>
          <p:cNvSpPr txBox="1"/>
          <p:nvPr/>
        </p:nvSpPr>
        <p:spPr>
          <a:xfrm>
            <a:off x="7010400" y="6657975"/>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12</a:t>
            </a:fld>
            <a:endParaRPr lang="en-US" sz="1400" b="0" i="0" u="none">
              <a:solidFill>
                <a:srgbClr val="009A46"/>
              </a:solidFill>
              <a:latin typeface="Calibri"/>
              <a:ea typeface="Calibri"/>
              <a:cs typeface="Calibri"/>
              <a:sym typeface="Calibri"/>
            </a:endParaRPr>
          </a:p>
        </p:txBody>
      </p:sp>
      <p:pic>
        <p:nvPicPr>
          <p:cNvPr id="983" name="Shape 983"/>
          <p:cNvPicPr preferRelativeResize="0"/>
          <p:nvPr/>
        </p:nvPicPr>
        <p:blipFill rotWithShape="1">
          <a:blip r:embed="rId3">
            <a:alphaModFix/>
          </a:blip>
          <a:srcRect/>
          <a:stretch/>
        </p:blipFill>
        <p:spPr>
          <a:xfrm>
            <a:off x="7264400" y="38100"/>
            <a:ext cx="1833562" cy="576262"/>
          </a:xfrm>
          <a:prstGeom prst="rect">
            <a:avLst/>
          </a:prstGeom>
          <a:noFill/>
          <a:ln>
            <a:noFill/>
          </a:ln>
        </p:spPr>
      </p:pic>
      <p:sp>
        <p:nvSpPr>
          <p:cNvPr id="984" name="Shape 984"/>
          <p:cNvSpPr txBox="1"/>
          <p:nvPr/>
        </p:nvSpPr>
        <p:spPr>
          <a:xfrm>
            <a:off x="2008186" y="1385887"/>
            <a:ext cx="4786311" cy="1016000"/>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002060"/>
              </a:buClr>
              <a:buSzPct val="25000"/>
              <a:buFont typeface="Calibri"/>
              <a:buNone/>
            </a:pPr>
            <a:r>
              <a:rPr lang="en-US" sz="1200" b="0" i="0" u="sng">
                <a:solidFill>
                  <a:srgbClr val="002060"/>
                </a:solidFill>
                <a:latin typeface="Calibri"/>
                <a:ea typeface="Calibri"/>
                <a:cs typeface="Calibri"/>
                <a:sym typeface="Calibri"/>
              </a:rPr>
              <a:t>Detalizētāka projekta </a:t>
            </a:r>
            <a:r>
              <a:rPr lang="en-US" sz="1200" b="0" i="0" u="none">
                <a:solidFill>
                  <a:srgbClr val="002060"/>
                </a:solidFill>
                <a:latin typeface="Calibri"/>
                <a:ea typeface="Calibri"/>
                <a:cs typeface="Calibri"/>
                <a:sym typeface="Calibri"/>
              </a:rPr>
              <a:t>izstrāde:</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Ēkas datu novērtējums</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Enerģijas izmaksu bāzes līmeņa noteikšana</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Detalizēta analīze vai ēkas enerģētiskais stāvoklis</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Detalizēta projekta plānošana</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Minimālās pieprasītās ietaupījumu garantijas noteikšana</a:t>
            </a:r>
          </a:p>
        </p:txBody>
      </p:sp>
      <p:sp>
        <p:nvSpPr>
          <p:cNvPr id="985" name="Shape 985"/>
          <p:cNvSpPr txBox="1"/>
          <p:nvPr/>
        </p:nvSpPr>
        <p:spPr>
          <a:xfrm>
            <a:off x="2009775" y="2655886"/>
            <a:ext cx="4786311" cy="400049"/>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Iepirkumu konkursa dokumentācijas sagatavošana</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Projektam specifisku izmaiņu izdarīšana EEL līguma veidnē</a:t>
            </a:r>
          </a:p>
        </p:txBody>
      </p:sp>
      <p:sp>
        <p:nvSpPr>
          <p:cNvPr id="986" name="Shape 986"/>
          <p:cNvSpPr txBox="1"/>
          <p:nvPr/>
        </p:nvSpPr>
        <p:spPr>
          <a:xfrm>
            <a:off x="2014536" y="3219450"/>
            <a:ext cx="4786311" cy="552449"/>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Līguma slēgšanas paziņojuma publicēšana</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ESKO intereses paušana</a:t>
            </a:r>
          </a:p>
          <a:p>
            <a:pPr marL="0" marR="0" lvl="0" indent="0" algn="ctr" rtl="0">
              <a:lnSpc>
                <a:spcPct val="100000"/>
              </a:lnSpc>
              <a:spcBef>
                <a:spcPts val="0"/>
              </a:spcBef>
              <a:spcAft>
                <a:spcPts val="0"/>
              </a:spcAft>
              <a:buClr>
                <a:srgbClr val="002060"/>
              </a:buClr>
              <a:buSzPct val="25000"/>
              <a:buFont typeface="Calibri"/>
              <a:buNone/>
            </a:pPr>
            <a:r>
              <a:rPr lang="en-US" sz="1200" b="0" i="0" u="sng">
                <a:solidFill>
                  <a:srgbClr val="002060"/>
                </a:solidFill>
                <a:latin typeface="Calibri"/>
                <a:ea typeface="Calibri"/>
                <a:cs typeface="Calibri"/>
                <a:sym typeface="Calibri"/>
              </a:rPr>
              <a:t>3-10 kvalificētu pretendentu</a:t>
            </a:r>
            <a:r>
              <a:rPr lang="en-US" sz="1200" b="0" i="0" u="none">
                <a:solidFill>
                  <a:srgbClr val="002060"/>
                </a:solidFill>
                <a:latin typeface="Calibri"/>
                <a:ea typeface="Calibri"/>
                <a:cs typeface="Calibri"/>
                <a:sym typeface="Calibri"/>
              </a:rPr>
              <a:t> atlase (apstiprinātais saraksts)</a:t>
            </a:r>
          </a:p>
        </p:txBody>
      </p:sp>
      <p:sp>
        <p:nvSpPr>
          <p:cNvPr id="987" name="Shape 987"/>
          <p:cNvSpPr txBox="1"/>
          <p:nvPr/>
        </p:nvSpPr>
        <p:spPr>
          <a:xfrm>
            <a:off x="2044700" y="4389437"/>
            <a:ext cx="4757737" cy="1169986"/>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ESKO sagatavo savu piedāvājumu, veic</a:t>
            </a:r>
            <a:r>
              <a:rPr lang="en-US" sz="1200" b="0" i="0" u="none">
                <a:solidFill>
                  <a:schemeClr val="dk1"/>
                </a:solidFill>
                <a:latin typeface="Calibri"/>
                <a:ea typeface="Calibri"/>
                <a:cs typeface="Calibri"/>
                <a:sym typeface="Calibri"/>
              </a:rPr>
              <a:t/>
            </a:r>
            <a:br>
              <a:rPr lang="en-US" sz="12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ēku pārbaudi &amp; iepirkumu dokumentācijas datu pārbaudi</a:t>
            </a:r>
            <a:r>
              <a:rPr lang="en-US" sz="1200" b="0" i="0" u="none">
                <a:solidFill>
                  <a:schemeClr val="dk1"/>
                </a:solidFill>
                <a:latin typeface="Calibri"/>
                <a:ea typeface="Calibri"/>
                <a:cs typeface="Calibri"/>
                <a:sym typeface="Calibri"/>
              </a:rPr>
              <a:t/>
            </a:r>
            <a:br>
              <a:rPr lang="en-US" sz="12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Detalizēta analīze par ēkas enerģijas patēriņu</a:t>
            </a:r>
            <a:r>
              <a:rPr lang="en-US" sz="1200" b="0" i="0" u="none">
                <a:solidFill>
                  <a:schemeClr val="dk1"/>
                </a:solidFill>
                <a:latin typeface="Calibri"/>
                <a:ea typeface="Calibri"/>
                <a:cs typeface="Calibri"/>
                <a:sym typeface="Calibri"/>
              </a:rPr>
              <a:t/>
            </a:r>
            <a:br>
              <a:rPr lang="en-US" sz="12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Detalizēta projekta plānošana</a:t>
            </a:r>
            <a:r>
              <a:rPr lang="en-US" sz="1200" b="0" i="0" u="none">
                <a:solidFill>
                  <a:schemeClr val="dk1"/>
                </a:solidFill>
                <a:latin typeface="Calibri"/>
                <a:ea typeface="Calibri"/>
                <a:cs typeface="Calibri"/>
                <a:sym typeface="Calibri"/>
              </a:rPr>
              <a:t/>
            </a:r>
            <a:br>
              <a:rPr lang="en-US" sz="12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Piedāvāto ietaupījuma garantiju, līguma termiņa un līguma maksu noteikšana</a:t>
            </a:r>
          </a:p>
          <a:p>
            <a:pPr marL="0" marR="0" lvl="0" indent="0" algn="l" rtl="0">
              <a:lnSpc>
                <a:spcPct val="100000"/>
              </a:lnSpc>
              <a:spcBef>
                <a:spcPts val="0"/>
              </a:spcBef>
              <a:spcAft>
                <a:spcPts val="0"/>
              </a:spcAft>
              <a:buNone/>
            </a:pPr>
            <a:endParaRPr sz="1200" b="0" i="0" u="none">
              <a:solidFill>
                <a:srgbClr val="002060"/>
              </a:solidFill>
              <a:latin typeface="Calibri"/>
              <a:ea typeface="Calibri"/>
              <a:cs typeface="Calibri"/>
              <a:sym typeface="Calibri"/>
            </a:endParaRPr>
          </a:p>
        </p:txBody>
      </p:sp>
      <p:sp>
        <p:nvSpPr>
          <p:cNvPr id="988" name="Shape 988"/>
          <p:cNvSpPr txBox="1"/>
          <p:nvPr/>
        </p:nvSpPr>
        <p:spPr>
          <a:xfrm>
            <a:off x="1990725" y="5546725"/>
            <a:ext cx="4957761" cy="708024"/>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ESKO prezentētie piedāvājumi</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Piedāvājumu izvērtēšana</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200" b="0" i="0" u="none">
                <a:solidFill>
                  <a:srgbClr val="002060"/>
                </a:solidFill>
                <a:latin typeface="Calibri"/>
                <a:ea typeface="Calibri"/>
                <a:cs typeface="Calibri"/>
                <a:sym typeface="Calibri"/>
              </a:rPr>
              <a:t>Ekonomiski visizdevīgākā piedāvājuma izvēle un salīdzināšana ar ne-EEL iespējām</a:t>
            </a:r>
          </a:p>
        </p:txBody>
      </p:sp>
      <p:sp>
        <p:nvSpPr>
          <p:cNvPr id="989" name="Shape 989"/>
          <p:cNvSpPr txBox="1"/>
          <p:nvPr/>
        </p:nvSpPr>
        <p:spPr>
          <a:xfrm>
            <a:off x="2011361" y="3981450"/>
            <a:ext cx="4787900" cy="249237"/>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Uzaicinājums iesniegt piedāvājumus</a:t>
            </a:r>
          </a:p>
        </p:txBody>
      </p:sp>
      <p:sp>
        <p:nvSpPr>
          <p:cNvPr id="990" name="Shape 990"/>
          <p:cNvSpPr txBox="1"/>
          <p:nvPr/>
        </p:nvSpPr>
        <p:spPr>
          <a:xfrm>
            <a:off x="7815261" y="3357562"/>
            <a:ext cx="1328737" cy="400049"/>
          </a:xfrm>
          <a:prstGeom prst="rect">
            <a:avLst/>
          </a:prstGeom>
          <a:solidFill>
            <a:srgbClr val="F2F2F2"/>
          </a:solidFill>
          <a:ln w="9525" cap="flat" cmpd="sng">
            <a:solidFill>
              <a:srgbClr val="008000"/>
            </a:solidFill>
            <a:prstDash val="solid"/>
            <a:miter/>
            <a:headEnd type="none" w="med" len="med"/>
            <a:tailEnd type="none" w="med" len="med"/>
          </a:ln>
        </p:spPr>
        <p:txBody>
          <a:bodyPr lIns="91425" tIns="45700" rIns="91425" bIns="45700" anchor="t" anchorCtr="0">
            <a:noAutofit/>
          </a:bodyPr>
          <a:lstStyle/>
          <a:p>
            <a:pPr marL="0" marR="0" lvl="0" indent="0" algn="ctr" rtl="0">
              <a:lnSpc>
                <a:spcPct val="120000"/>
              </a:lnSpc>
              <a:spcBef>
                <a:spcPts val="0"/>
              </a:spcBef>
              <a:spcAft>
                <a:spcPts val="0"/>
              </a:spcAft>
              <a:buClr>
                <a:srgbClr val="C00000"/>
              </a:buClr>
              <a:buSzPct val="25000"/>
              <a:buFont typeface="Calibri"/>
              <a:buNone/>
            </a:pPr>
            <a:r>
              <a:rPr lang="en-US" sz="1000" b="0" i="0" u="none">
                <a:solidFill>
                  <a:srgbClr val="C00000"/>
                </a:solidFill>
                <a:latin typeface="Calibri"/>
                <a:ea typeface="Calibri"/>
                <a:cs typeface="Calibri"/>
                <a:sym typeface="Calibri"/>
              </a:rPr>
              <a:t>Iepirkumu </a:t>
            </a:r>
          </a:p>
          <a:p>
            <a:pPr marL="0" marR="0" lvl="0" indent="0" algn="ctr" rtl="0">
              <a:lnSpc>
                <a:spcPct val="120000"/>
              </a:lnSpc>
              <a:spcBef>
                <a:spcPts val="0"/>
              </a:spcBef>
              <a:spcAft>
                <a:spcPts val="0"/>
              </a:spcAft>
              <a:buClr>
                <a:srgbClr val="C00000"/>
              </a:buClr>
              <a:buSzPct val="25000"/>
              <a:buFont typeface="Calibri"/>
              <a:buNone/>
            </a:pPr>
            <a:r>
              <a:rPr lang="en-US" sz="1000" b="0" i="0" u="none">
                <a:solidFill>
                  <a:srgbClr val="C00000"/>
                </a:solidFill>
                <a:latin typeface="Calibri"/>
                <a:ea typeface="Calibri"/>
                <a:cs typeface="Calibri"/>
                <a:sym typeface="Calibri"/>
              </a:rPr>
              <a:t>procedūras anulēšana</a:t>
            </a:r>
          </a:p>
        </p:txBody>
      </p:sp>
      <p:cxnSp>
        <p:nvCxnSpPr>
          <p:cNvPr id="991" name="Shape 991"/>
          <p:cNvCxnSpPr/>
          <p:nvPr/>
        </p:nvCxnSpPr>
        <p:spPr>
          <a:xfrm>
            <a:off x="4398962" y="2401886"/>
            <a:ext cx="3174" cy="254000"/>
          </a:xfrm>
          <a:prstGeom prst="straightConnector1">
            <a:avLst/>
          </a:prstGeom>
          <a:noFill/>
          <a:ln w="31750" cap="flat" cmpd="sng">
            <a:solidFill>
              <a:schemeClr val="dk1"/>
            </a:solidFill>
            <a:prstDash val="solid"/>
            <a:miter/>
            <a:headEnd type="none" w="med" len="med"/>
            <a:tailEnd type="triangle" w="lg" len="lg"/>
          </a:ln>
        </p:spPr>
      </p:cxnSp>
      <p:cxnSp>
        <p:nvCxnSpPr>
          <p:cNvPr id="992" name="Shape 992"/>
          <p:cNvCxnSpPr/>
          <p:nvPr/>
        </p:nvCxnSpPr>
        <p:spPr>
          <a:xfrm>
            <a:off x="4398962" y="3068636"/>
            <a:ext cx="0" cy="160337"/>
          </a:xfrm>
          <a:prstGeom prst="straightConnector1">
            <a:avLst/>
          </a:prstGeom>
          <a:noFill/>
          <a:ln w="31750" cap="flat" cmpd="sng">
            <a:solidFill>
              <a:schemeClr val="dk1"/>
            </a:solidFill>
            <a:prstDash val="solid"/>
            <a:miter/>
            <a:headEnd type="none" w="med" len="med"/>
            <a:tailEnd type="triangle" w="lg" len="lg"/>
          </a:ln>
        </p:spPr>
      </p:cxnSp>
      <p:cxnSp>
        <p:nvCxnSpPr>
          <p:cNvPr id="993" name="Shape 993"/>
          <p:cNvCxnSpPr/>
          <p:nvPr/>
        </p:nvCxnSpPr>
        <p:spPr>
          <a:xfrm>
            <a:off x="4405312" y="4233862"/>
            <a:ext cx="0" cy="160337"/>
          </a:xfrm>
          <a:prstGeom prst="straightConnector1">
            <a:avLst/>
          </a:prstGeom>
          <a:noFill/>
          <a:ln w="31750" cap="flat" cmpd="sng">
            <a:solidFill>
              <a:schemeClr val="dk1"/>
            </a:solidFill>
            <a:prstDash val="solid"/>
            <a:miter/>
            <a:headEnd type="none" w="med" len="med"/>
            <a:tailEnd type="triangle" w="lg" len="lg"/>
          </a:ln>
        </p:spPr>
      </p:cxnSp>
      <p:cxnSp>
        <p:nvCxnSpPr>
          <p:cNvPr id="994" name="Shape 994"/>
          <p:cNvCxnSpPr/>
          <p:nvPr/>
        </p:nvCxnSpPr>
        <p:spPr>
          <a:xfrm>
            <a:off x="4410075" y="5407025"/>
            <a:ext cx="0" cy="160337"/>
          </a:xfrm>
          <a:prstGeom prst="straightConnector1">
            <a:avLst/>
          </a:prstGeom>
          <a:noFill/>
          <a:ln w="31750" cap="flat" cmpd="sng">
            <a:solidFill>
              <a:schemeClr val="dk1"/>
            </a:solidFill>
            <a:prstDash val="solid"/>
            <a:miter/>
            <a:headEnd type="none" w="med" len="med"/>
            <a:tailEnd type="triangle" w="lg" len="lg"/>
          </a:ln>
        </p:spPr>
      </p:cxnSp>
      <p:sp>
        <p:nvSpPr>
          <p:cNvPr id="995" name="Shape 995"/>
          <p:cNvSpPr/>
          <p:nvPr/>
        </p:nvSpPr>
        <p:spPr>
          <a:xfrm>
            <a:off x="4225925" y="3773487"/>
            <a:ext cx="358775" cy="207961"/>
          </a:xfrm>
          <a:prstGeom prst="diamond">
            <a:avLst/>
          </a:prstGeom>
          <a:solidFill>
            <a:srgbClr val="C00000"/>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996" name="Shape 996"/>
          <p:cNvSpPr txBox="1"/>
          <p:nvPr/>
        </p:nvSpPr>
        <p:spPr>
          <a:xfrm>
            <a:off x="7637461" y="6005512"/>
            <a:ext cx="1330324" cy="400049"/>
          </a:xfrm>
          <a:prstGeom prst="rect">
            <a:avLst/>
          </a:prstGeom>
          <a:solidFill>
            <a:srgbClr val="F2F2F2"/>
          </a:solidFill>
          <a:ln w="9525" cap="flat" cmpd="sng">
            <a:solidFill>
              <a:srgbClr val="008000"/>
            </a:solidFill>
            <a:prstDash val="solid"/>
            <a:miter/>
            <a:headEnd type="none" w="med" len="med"/>
            <a:tailEnd type="none" w="med" len="med"/>
          </a:ln>
        </p:spPr>
        <p:txBody>
          <a:bodyPr lIns="91425" tIns="45700" rIns="91425" bIns="45700" anchor="t" anchorCtr="0">
            <a:noAutofit/>
          </a:bodyPr>
          <a:lstStyle/>
          <a:p>
            <a:pPr marL="0" marR="0" lvl="0" indent="0" algn="ctr" rtl="0">
              <a:lnSpc>
                <a:spcPct val="120000"/>
              </a:lnSpc>
              <a:spcBef>
                <a:spcPts val="0"/>
              </a:spcBef>
              <a:spcAft>
                <a:spcPts val="0"/>
              </a:spcAft>
              <a:buClr>
                <a:srgbClr val="C00000"/>
              </a:buClr>
              <a:buSzPct val="25000"/>
              <a:buFont typeface="Calibri"/>
              <a:buNone/>
            </a:pPr>
            <a:r>
              <a:rPr lang="en-US" sz="1000" b="0" i="0" u="none">
                <a:solidFill>
                  <a:srgbClr val="C00000"/>
                </a:solidFill>
                <a:latin typeface="Calibri"/>
                <a:ea typeface="Calibri"/>
                <a:cs typeface="Calibri"/>
                <a:sym typeface="Calibri"/>
              </a:rPr>
              <a:t>Iepirkumu </a:t>
            </a:r>
          </a:p>
          <a:p>
            <a:pPr marL="0" marR="0" lvl="0" indent="0" algn="ctr" rtl="0">
              <a:lnSpc>
                <a:spcPct val="120000"/>
              </a:lnSpc>
              <a:spcBef>
                <a:spcPts val="0"/>
              </a:spcBef>
              <a:spcAft>
                <a:spcPts val="0"/>
              </a:spcAft>
              <a:buClr>
                <a:srgbClr val="C00000"/>
              </a:buClr>
              <a:buSzPct val="25000"/>
              <a:buFont typeface="Calibri"/>
              <a:buNone/>
            </a:pPr>
            <a:r>
              <a:rPr lang="en-US" sz="1000" b="0" i="0" u="none">
                <a:solidFill>
                  <a:srgbClr val="C00000"/>
                </a:solidFill>
                <a:latin typeface="Calibri"/>
                <a:ea typeface="Calibri"/>
                <a:cs typeface="Calibri"/>
                <a:sym typeface="Calibri"/>
              </a:rPr>
              <a:t>procedūras anulēšana</a:t>
            </a:r>
          </a:p>
        </p:txBody>
      </p:sp>
      <p:sp>
        <p:nvSpPr>
          <p:cNvPr id="997" name="Shape 997"/>
          <p:cNvSpPr/>
          <p:nvPr/>
        </p:nvSpPr>
        <p:spPr>
          <a:xfrm>
            <a:off x="4221162" y="6100762"/>
            <a:ext cx="360362" cy="209549"/>
          </a:xfrm>
          <a:prstGeom prst="diamond">
            <a:avLst/>
          </a:prstGeom>
          <a:solidFill>
            <a:srgbClr val="C00000"/>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998" name="Shape 998"/>
          <p:cNvSpPr txBox="1"/>
          <p:nvPr/>
        </p:nvSpPr>
        <p:spPr>
          <a:xfrm>
            <a:off x="0" y="692150"/>
            <a:ext cx="1135062" cy="554037"/>
          </a:xfrm>
          <a:prstGeom prst="rect">
            <a:avLst/>
          </a:prstGeom>
          <a:solidFill>
            <a:srgbClr val="F2F2F2"/>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66666"/>
              </a:lnSpc>
              <a:spcBef>
                <a:spcPts val="0"/>
              </a:spcBef>
              <a:spcAft>
                <a:spcPts val="0"/>
              </a:spcAft>
              <a:buClr>
                <a:srgbClr val="002060"/>
              </a:buClr>
              <a:buSzPct val="25000"/>
              <a:buFont typeface="Calibri"/>
              <a:buNone/>
            </a:pPr>
            <a:r>
              <a:rPr lang="en-US" sz="1000" b="0" i="0" u="none">
                <a:solidFill>
                  <a:srgbClr val="002060"/>
                </a:solidFill>
                <a:latin typeface="Calibri"/>
                <a:ea typeface="Calibri"/>
                <a:cs typeface="Calibri"/>
                <a:sym typeface="Calibri"/>
              </a:rPr>
              <a:t>Vietējo koordinatoru</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000" b="0" i="0" u="none">
                <a:solidFill>
                  <a:srgbClr val="002060"/>
                </a:solidFill>
                <a:latin typeface="Calibri"/>
                <a:ea typeface="Calibri"/>
                <a:cs typeface="Calibri"/>
                <a:sym typeface="Calibri"/>
              </a:rPr>
              <a:t>algošana</a:t>
            </a:r>
          </a:p>
        </p:txBody>
      </p:sp>
      <p:sp>
        <p:nvSpPr>
          <p:cNvPr id="999" name="Shape 999"/>
          <p:cNvSpPr/>
          <p:nvPr/>
        </p:nvSpPr>
        <p:spPr>
          <a:xfrm>
            <a:off x="4221162" y="1165225"/>
            <a:ext cx="360362" cy="209549"/>
          </a:xfrm>
          <a:prstGeom prst="diamond">
            <a:avLst/>
          </a:prstGeom>
          <a:solidFill>
            <a:schemeClr val="dk1"/>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cxnSp>
        <p:nvCxnSpPr>
          <p:cNvPr id="1000" name="Shape 1000"/>
          <p:cNvCxnSpPr/>
          <p:nvPr/>
        </p:nvCxnSpPr>
        <p:spPr>
          <a:xfrm rot="10800000">
            <a:off x="1135061" y="969962"/>
            <a:ext cx="3446461" cy="300036"/>
          </a:xfrm>
          <a:prstGeom prst="straightConnector1">
            <a:avLst/>
          </a:prstGeom>
          <a:noFill/>
          <a:ln w="9525" cap="flat" cmpd="sng">
            <a:solidFill>
              <a:schemeClr val="dk1"/>
            </a:solidFill>
            <a:prstDash val="solid"/>
            <a:miter/>
            <a:headEnd type="none" w="med" len="med"/>
            <a:tailEnd type="stealth" w="lg" len="lg"/>
          </a:ln>
        </p:spPr>
      </p:cxnSp>
      <p:sp>
        <p:nvSpPr>
          <p:cNvPr id="1001" name="Shape 1001"/>
          <p:cNvSpPr txBox="1"/>
          <p:nvPr/>
        </p:nvSpPr>
        <p:spPr>
          <a:xfrm>
            <a:off x="2339975" y="1154112"/>
            <a:ext cx="792162" cy="231775"/>
          </a:xfrm>
          <a:prstGeom prst="rect">
            <a:avLst/>
          </a:prstGeom>
          <a:solidFill>
            <a:srgbClr val="DBEEF4"/>
          </a:solidFill>
          <a:ln>
            <a:noFill/>
          </a:ln>
        </p:spPr>
        <p:txBody>
          <a:bodyPr lIns="0" tIns="45700" rIns="0"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900" b="0" i="0" u="none">
                <a:solidFill>
                  <a:srgbClr val="002060"/>
                </a:solidFill>
                <a:latin typeface="Calibri"/>
                <a:ea typeface="Calibri"/>
                <a:cs typeface="Calibri"/>
                <a:sym typeface="Calibri"/>
              </a:rPr>
              <a:t>ieteicams</a:t>
            </a:r>
          </a:p>
        </p:txBody>
      </p:sp>
      <p:sp>
        <p:nvSpPr>
          <p:cNvPr id="1002" name="Shape 1002"/>
          <p:cNvSpPr txBox="1"/>
          <p:nvPr/>
        </p:nvSpPr>
        <p:spPr>
          <a:xfrm>
            <a:off x="2008186" y="898525"/>
            <a:ext cx="4786311" cy="246062"/>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200" b="0" i="0" u="none">
                <a:solidFill>
                  <a:srgbClr val="002060"/>
                </a:solidFill>
                <a:latin typeface="Calibri"/>
                <a:ea typeface="Calibri"/>
                <a:cs typeface="Calibri"/>
                <a:sym typeface="Calibri"/>
              </a:rPr>
              <a:t>Projekta vadības komitejas izveide / Ēku izvēle</a:t>
            </a:r>
          </a:p>
        </p:txBody>
      </p:sp>
      <p:cxnSp>
        <p:nvCxnSpPr>
          <p:cNvPr id="1003" name="Shape 1003"/>
          <p:cNvCxnSpPr/>
          <p:nvPr/>
        </p:nvCxnSpPr>
        <p:spPr>
          <a:xfrm>
            <a:off x="4402137" y="3797300"/>
            <a:ext cx="0" cy="160337"/>
          </a:xfrm>
          <a:prstGeom prst="straightConnector1">
            <a:avLst/>
          </a:prstGeom>
          <a:noFill/>
          <a:ln w="31750" cap="flat" cmpd="sng">
            <a:solidFill>
              <a:schemeClr val="lt1"/>
            </a:solidFill>
            <a:prstDash val="solid"/>
            <a:miter/>
            <a:headEnd type="none" w="med" len="med"/>
            <a:tailEnd type="triangle" w="lg" len="lg"/>
          </a:ln>
        </p:spPr>
      </p:cxnSp>
      <p:cxnSp>
        <p:nvCxnSpPr>
          <p:cNvPr id="1004" name="Shape 1004"/>
          <p:cNvCxnSpPr/>
          <p:nvPr/>
        </p:nvCxnSpPr>
        <p:spPr>
          <a:xfrm>
            <a:off x="4398962" y="6126162"/>
            <a:ext cx="0" cy="160337"/>
          </a:xfrm>
          <a:prstGeom prst="straightConnector1">
            <a:avLst/>
          </a:prstGeom>
          <a:noFill/>
          <a:ln w="31750" cap="flat" cmpd="sng">
            <a:solidFill>
              <a:schemeClr val="lt1"/>
            </a:solidFill>
            <a:prstDash val="solid"/>
            <a:miter/>
            <a:headEnd type="none" w="med" len="med"/>
            <a:tailEnd type="triangle" w="lg" len="lg"/>
          </a:ln>
        </p:spPr>
      </p:cxnSp>
      <p:cxnSp>
        <p:nvCxnSpPr>
          <p:cNvPr id="1005" name="Shape 1005"/>
          <p:cNvCxnSpPr/>
          <p:nvPr/>
        </p:nvCxnSpPr>
        <p:spPr>
          <a:xfrm>
            <a:off x="4400550" y="1190625"/>
            <a:ext cx="0" cy="160337"/>
          </a:xfrm>
          <a:prstGeom prst="straightConnector1">
            <a:avLst/>
          </a:prstGeom>
          <a:noFill/>
          <a:ln w="31750" cap="flat" cmpd="sng">
            <a:solidFill>
              <a:schemeClr val="lt1"/>
            </a:solidFill>
            <a:prstDash val="solid"/>
            <a:miter/>
            <a:headEnd type="none" w="med" len="med"/>
            <a:tailEnd type="triangle" w="lg" len="lg"/>
          </a:ln>
        </p:spPr>
      </p:cxnSp>
      <p:cxnSp>
        <p:nvCxnSpPr>
          <p:cNvPr id="1006" name="Shape 1006"/>
          <p:cNvCxnSpPr/>
          <p:nvPr/>
        </p:nvCxnSpPr>
        <p:spPr>
          <a:xfrm>
            <a:off x="568325" y="1246187"/>
            <a:ext cx="188912" cy="4522786"/>
          </a:xfrm>
          <a:prstGeom prst="straightConnector1">
            <a:avLst/>
          </a:prstGeom>
          <a:noFill/>
          <a:ln w="9525" cap="flat" cmpd="sng">
            <a:solidFill>
              <a:schemeClr val="dk1"/>
            </a:solidFill>
            <a:prstDash val="solid"/>
            <a:miter/>
            <a:headEnd type="none" w="med" len="med"/>
            <a:tailEnd type="none" w="med" len="med"/>
          </a:ln>
        </p:spPr>
      </p:cxnSp>
      <p:cxnSp>
        <p:nvCxnSpPr>
          <p:cNvPr id="1007" name="Shape 1007"/>
          <p:cNvCxnSpPr/>
          <p:nvPr/>
        </p:nvCxnSpPr>
        <p:spPr>
          <a:xfrm>
            <a:off x="781050" y="5824537"/>
            <a:ext cx="1209675" cy="76199"/>
          </a:xfrm>
          <a:prstGeom prst="straightConnector1">
            <a:avLst/>
          </a:prstGeom>
          <a:noFill/>
          <a:ln w="9525" cap="flat" cmpd="sng">
            <a:solidFill>
              <a:schemeClr val="dk1"/>
            </a:solidFill>
            <a:prstDash val="solid"/>
            <a:miter/>
            <a:headEnd type="none" w="med" len="med"/>
            <a:tailEnd type="stealth" w="lg" len="lg"/>
          </a:ln>
        </p:spPr>
      </p:cxnSp>
      <p:cxnSp>
        <p:nvCxnSpPr>
          <p:cNvPr id="1008" name="Shape 1008"/>
          <p:cNvCxnSpPr/>
          <p:nvPr/>
        </p:nvCxnSpPr>
        <p:spPr>
          <a:xfrm>
            <a:off x="749300" y="4946650"/>
            <a:ext cx="1252536" cy="0"/>
          </a:xfrm>
          <a:prstGeom prst="straightConnector1">
            <a:avLst/>
          </a:prstGeom>
          <a:noFill/>
          <a:ln w="9525" cap="flat" cmpd="sng">
            <a:solidFill>
              <a:schemeClr val="dk1"/>
            </a:solidFill>
            <a:prstDash val="solid"/>
            <a:miter/>
            <a:headEnd type="none" w="med" len="med"/>
            <a:tailEnd type="stealth" w="lg" len="lg"/>
          </a:ln>
        </p:spPr>
      </p:cxnSp>
      <p:cxnSp>
        <p:nvCxnSpPr>
          <p:cNvPr id="1009" name="Shape 1009"/>
          <p:cNvCxnSpPr/>
          <p:nvPr/>
        </p:nvCxnSpPr>
        <p:spPr>
          <a:xfrm rot="10800000" flipH="1">
            <a:off x="684212" y="4259261"/>
            <a:ext cx="1314449" cy="33336"/>
          </a:xfrm>
          <a:prstGeom prst="straightConnector1">
            <a:avLst/>
          </a:prstGeom>
          <a:noFill/>
          <a:ln w="9525" cap="flat" cmpd="sng">
            <a:solidFill>
              <a:schemeClr val="dk1"/>
            </a:solidFill>
            <a:prstDash val="solid"/>
            <a:miter/>
            <a:headEnd type="none" w="med" len="med"/>
            <a:tailEnd type="stealth" w="lg" len="lg"/>
          </a:ln>
        </p:spPr>
      </p:cxnSp>
      <p:cxnSp>
        <p:nvCxnSpPr>
          <p:cNvPr id="1010" name="Shape 1010"/>
          <p:cNvCxnSpPr/>
          <p:nvPr/>
        </p:nvCxnSpPr>
        <p:spPr>
          <a:xfrm>
            <a:off x="611187" y="3644900"/>
            <a:ext cx="1387474" cy="6349"/>
          </a:xfrm>
          <a:prstGeom prst="straightConnector1">
            <a:avLst/>
          </a:prstGeom>
          <a:noFill/>
          <a:ln w="9525" cap="flat" cmpd="sng">
            <a:solidFill>
              <a:schemeClr val="dk1"/>
            </a:solidFill>
            <a:prstDash val="solid"/>
            <a:miter/>
            <a:headEnd type="none" w="med" len="med"/>
            <a:tailEnd type="stealth" w="lg" len="lg"/>
          </a:ln>
        </p:spPr>
      </p:cxnSp>
      <p:cxnSp>
        <p:nvCxnSpPr>
          <p:cNvPr id="1011" name="Shape 1011"/>
          <p:cNvCxnSpPr/>
          <p:nvPr/>
        </p:nvCxnSpPr>
        <p:spPr>
          <a:xfrm>
            <a:off x="611187" y="2852736"/>
            <a:ext cx="1387474" cy="3174"/>
          </a:xfrm>
          <a:prstGeom prst="straightConnector1">
            <a:avLst/>
          </a:prstGeom>
          <a:noFill/>
          <a:ln w="9525" cap="flat" cmpd="sng">
            <a:solidFill>
              <a:schemeClr val="dk1"/>
            </a:solidFill>
            <a:prstDash val="solid"/>
            <a:miter/>
            <a:headEnd type="none" w="med" len="med"/>
            <a:tailEnd type="stealth" w="lg" len="lg"/>
          </a:ln>
        </p:spPr>
      </p:cxnSp>
      <p:cxnSp>
        <p:nvCxnSpPr>
          <p:cNvPr id="1012" name="Shape 1012"/>
          <p:cNvCxnSpPr/>
          <p:nvPr/>
        </p:nvCxnSpPr>
        <p:spPr>
          <a:xfrm rot="10800000" flipH="1">
            <a:off x="611187" y="1836737"/>
            <a:ext cx="1379536" cy="7937"/>
          </a:xfrm>
          <a:prstGeom prst="straightConnector1">
            <a:avLst/>
          </a:prstGeom>
          <a:noFill/>
          <a:ln w="9525" cap="flat" cmpd="sng">
            <a:solidFill>
              <a:schemeClr val="dk1"/>
            </a:solidFill>
            <a:prstDash val="solid"/>
            <a:miter/>
            <a:headEnd type="none" w="med" len="med"/>
            <a:tailEnd type="stealth" w="lg" len="lg"/>
          </a:ln>
        </p:spPr>
      </p:cxnSp>
      <p:sp>
        <p:nvSpPr>
          <p:cNvPr id="1013" name="Shape 1013"/>
          <p:cNvSpPr txBox="1"/>
          <p:nvPr/>
        </p:nvSpPr>
        <p:spPr>
          <a:xfrm rot="-5400000">
            <a:off x="-1581149" y="3748086"/>
            <a:ext cx="3894136" cy="23018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900" b="0" i="0" u="none">
                <a:solidFill>
                  <a:schemeClr val="dk1"/>
                </a:solidFill>
                <a:latin typeface="Calibri"/>
                <a:ea typeface="Calibri"/>
                <a:cs typeface="Calibri"/>
                <a:sym typeface="Calibri"/>
              </a:rPr>
              <a:t>Ēkas īpašnieka atbalstīšana (projekta vadības komiteja) vai rīkošanās tā vārdā</a:t>
            </a:r>
          </a:p>
        </p:txBody>
      </p:sp>
      <p:sp>
        <p:nvSpPr>
          <p:cNvPr id="1014" name="Shape 1014"/>
          <p:cNvSpPr txBox="1"/>
          <p:nvPr/>
        </p:nvSpPr>
        <p:spPr>
          <a:xfrm rot="-5400000">
            <a:off x="1048543" y="1305718"/>
            <a:ext cx="1141411" cy="168274"/>
          </a:xfrm>
          <a:prstGeom prst="rect">
            <a:avLst/>
          </a:prstGeom>
          <a:solidFill>
            <a:srgbClr val="DBEEF4"/>
          </a:solid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1100" b="1" i="0" u="none">
                <a:solidFill>
                  <a:schemeClr val="dk1"/>
                </a:solidFill>
                <a:latin typeface="Calibri"/>
                <a:ea typeface="Calibri"/>
                <a:cs typeface="Calibri"/>
                <a:sym typeface="Calibri"/>
              </a:rPr>
              <a:t>Projekta sagatavošanas darbi</a:t>
            </a:r>
          </a:p>
        </p:txBody>
      </p:sp>
      <p:sp>
        <p:nvSpPr>
          <p:cNvPr id="1015" name="Shape 1015"/>
          <p:cNvSpPr txBox="1"/>
          <p:nvPr/>
        </p:nvSpPr>
        <p:spPr>
          <a:xfrm rot="-5400000">
            <a:off x="340518" y="4198142"/>
            <a:ext cx="2527300" cy="169861"/>
          </a:xfrm>
          <a:prstGeom prst="rect">
            <a:avLst/>
          </a:prstGeom>
          <a:solidFill>
            <a:srgbClr val="E6E0EC"/>
          </a:solid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1100" b="1" i="0" u="none">
                <a:solidFill>
                  <a:schemeClr val="dk1"/>
                </a:solidFill>
                <a:latin typeface="Calibri"/>
                <a:ea typeface="Calibri"/>
                <a:cs typeface="Calibri"/>
                <a:sym typeface="Calibri"/>
              </a:rPr>
              <a:t>Uzaicinājums uz konkursu un līgumu piešķiršana</a:t>
            </a:r>
          </a:p>
        </p:txBody>
      </p:sp>
      <p:sp>
        <p:nvSpPr>
          <p:cNvPr id="1016" name="Shape 1016"/>
          <p:cNvSpPr/>
          <p:nvPr/>
        </p:nvSpPr>
        <p:spPr>
          <a:xfrm>
            <a:off x="1908175" y="6302375"/>
            <a:ext cx="3168650" cy="555625"/>
          </a:xfrm>
          <a:prstGeom prst="roundRect">
            <a:avLst>
              <a:gd name="adj" fmla="val 16667"/>
            </a:avLst>
          </a:prstGeom>
          <a:solidFill>
            <a:srgbClr val="FAC090"/>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017" name="Shape 1017"/>
          <p:cNvSpPr txBox="1"/>
          <p:nvPr/>
        </p:nvSpPr>
        <p:spPr>
          <a:xfrm>
            <a:off x="2124075" y="6419850"/>
            <a:ext cx="2808286" cy="438150"/>
          </a:xfrm>
          <a:prstGeom prst="rect">
            <a:avLst/>
          </a:prstGeom>
          <a:noFill/>
          <a:ln>
            <a:noFill/>
          </a:ln>
        </p:spPr>
        <p:txBody>
          <a:bodyPr lIns="0" tIns="45700" rIns="0" bIns="45700" anchor="t" anchorCtr="0">
            <a:noAutofit/>
          </a:bodyPr>
          <a:lstStyle/>
          <a:p>
            <a:pPr marL="0" marR="0" lvl="0" indent="0" algn="ctr" rtl="0">
              <a:lnSpc>
                <a:spcPct val="92857"/>
              </a:lnSpc>
              <a:spcBef>
                <a:spcPts val="0"/>
              </a:spcBef>
              <a:spcAft>
                <a:spcPts val="0"/>
              </a:spcAft>
              <a:buClr>
                <a:srgbClr val="002060"/>
              </a:buClr>
              <a:buSzPct val="25000"/>
              <a:buFont typeface="Calibri"/>
              <a:buNone/>
            </a:pPr>
            <a:r>
              <a:rPr lang="en-US" sz="1400" b="0" i="0" u="none">
                <a:solidFill>
                  <a:srgbClr val="002060"/>
                </a:solidFill>
                <a:latin typeface="Calibri"/>
                <a:ea typeface="Calibri"/>
                <a:cs typeface="Calibri"/>
                <a:sym typeface="Calibri"/>
              </a:rPr>
              <a:t>EEL līguma parakstīšana</a:t>
            </a:r>
            <a:r>
              <a:rPr lang="en-US" sz="1400" b="0" i="0" u="none">
                <a:solidFill>
                  <a:schemeClr val="dk1"/>
                </a:solidFill>
                <a:latin typeface="Calibri"/>
                <a:ea typeface="Calibri"/>
                <a:cs typeface="Calibri"/>
                <a:sym typeface="Calibri"/>
              </a:rPr>
              <a:t/>
            </a:r>
            <a:br>
              <a:rPr lang="en-US" sz="1400" b="0" i="0" u="none">
                <a:solidFill>
                  <a:schemeClr val="dk1"/>
                </a:solidFill>
                <a:latin typeface="Calibri"/>
                <a:ea typeface="Calibri"/>
                <a:cs typeface="Calibri"/>
                <a:sym typeface="Calibri"/>
              </a:rPr>
            </a:br>
            <a:r>
              <a:rPr lang="en-US" sz="1400" b="0" i="0" u="none">
                <a:solidFill>
                  <a:schemeClr val="dk1"/>
                </a:solidFill>
                <a:latin typeface="Calibri"/>
                <a:ea typeface="Calibri"/>
                <a:cs typeface="Calibri"/>
                <a:sym typeface="Calibri"/>
              </a:rPr>
              <a:t> </a:t>
            </a:r>
            <a:r>
              <a:rPr lang="en-US" sz="1400" b="0" i="0" u="none">
                <a:solidFill>
                  <a:srgbClr val="002060"/>
                </a:solidFill>
                <a:latin typeface="Calibri"/>
                <a:ea typeface="Calibri"/>
                <a:cs typeface="Calibri"/>
                <a:sym typeface="Calibri"/>
              </a:rPr>
              <a:t>Plānošana, garantijas, īstenošana</a:t>
            </a:r>
          </a:p>
        </p:txBody>
      </p:sp>
      <p:sp>
        <p:nvSpPr>
          <p:cNvPr id="1018" name="Shape 1018"/>
          <p:cNvSpPr txBox="1"/>
          <p:nvPr/>
        </p:nvSpPr>
        <p:spPr>
          <a:xfrm>
            <a:off x="7321550" y="874712"/>
            <a:ext cx="1354137" cy="1477961"/>
          </a:xfrm>
          <a:prstGeom prst="rect">
            <a:avLst/>
          </a:prstGeom>
          <a:noFill/>
          <a:ln>
            <a:noFill/>
          </a:ln>
        </p:spPr>
        <p:txBody>
          <a:bodyPr lIns="91425" tIns="45700" rIns="91425" bIns="45700" anchor="t" anchorCtr="0">
            <a:noAutofit/>
          </a:bodyPr>
          <a:lstStyle/>
          <a:p>
            <a:pPr marL="107950" marR="0" lvl="0" indent="-107950" algn="l" rtl="0">
              <a:lnSpc>
                <a:spcPct val="100000"/>
              </a:lnSpc>
              <a:spcBef>
                <a:spcPts val="0"/>
              </a:spcBef>
              <a:spcAft>
                <a:spcPts val="0"/>
              </a:spcAft>
              <a:buClr>
                <a:srgbClr val="FF0000"/>
              </a:buClr>
              <a:buSzPct val="25000"/>
              <a:buFont typeface="Calibri"/>
              <a:buNone/>
            </a:pPr>
            <a:r>
              <a:rPr lang="en-US" sz="1000" b="0" i="1" u="none">
                <a:solidFill>
                  <a:srgbClr val="FF0000"/>
                </a:solidFill>
                <a:latin typeface="Calibri"/>
                <a:ea typeface="Calibri"/>
                <a:cs typeface="Calibri"/>
                <a:sym typeface="Calibri"/>
              </a:rPr>
              <a:t>*</a:t>
            </a:r>
            <a:r>
              <a:rPr lang="en-US" sz="1000" b="0" i="1" u="none">
                <a:solidFill>
                  <a:schemeClr val="dk1"/>
                </a:solidFill>
                <a:latin typeface="Calibri"/>
                <a:ea typeface="Calibri"/>
                <a:cs typeface="Calibri"/>
                <a:sym typeface="Calibri"/>
              </a:rPr>
              <a:t> Saskaņā ar nacionālo likumdošanu var tikt pieprasīts minimālais pakalpojumu piedāvātāju skaits un /vai saņemtie piedāvājumi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22"/>
        <p:cNvGrpSpPr/>
        <p:nvPr/>
      </p:nvGrpSpPr>
      <p:grpSpPr>
        <a:xfrm>
          <a:off x="0" y="0"/>
          <a:ext cx="0" cy="0"/>
          <a:chOff x="0" y="0"/>
          <a:chExt cx="0" cy="0"/>
        </a:xfrm>
      </p:grpSpPr>
      <p:sp>
        <p:nvSpPr>
          <p:cNvPr id="1023" name="Shape 1023"/>
          <p:cNvSpPr txBox="1">
            <a:spLocks noGrp="1"/>
          </p:cNvSpPr>
          <p:nvPr>
            <p:ph type="title"/>
          </p:nvPr>
        </p:nvSpPr>
        <p:spPr>
          <a:xfrm>
            <a:off x="107950" y="0"/>
            <a:ext cx="9001125" cy="10525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Iepirkumu procedūras</a:t>
            </a:r>
            <a:br>
              <a:rPr lang="en-US" sz="2800" b="0" i="0" u="none" strike="noStrike" cap="none">
                <a:solidFill>
                  <a:srgbClr val="008000"/>
                </a:solidFill>
                <a:latin typeface="Calibri"/>
                <a:ea typeface="Calibri"/>
                <a:cs typeface="Calibri"/>
                <a:sym typeface="Calibri"/>
              </a:rPr>
            </a:br>
            <a:r>
              <a:rPr lang="en-US" sz="2000" b="0" i="0" u="none" strike="noStrike" cap="none">
                <a:solidFill>
                  <a:srgbClr val="008000"/>
                </a:solidFill>
                <a:latin typeface="Calibri"/>
                <a:ea typeface="Calibri"/>
                <a:cs typeface="Calibri"/>
                <a:sym typeface="Calibri"/>
              </a:rPr>
              <a:t>Tipiskie procesa soļi</a:t>
            </a:r>
          </a:p>
        </p:txBody>
      </p:sp>
      <p:sp>
        <p:nvSpPr>
          <p:cNvPr id="1024" name="Shape 1024"/>
          <p:cNvSpPr txBox="1"/>
          <p:nvPr/>
        </p:nvSpPr>
        <p:spPr>
          <a:xfrm>
            <a:off x="6948486"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13</a:t>
            </a:fld>
            <a:endParaRPr lang="en-US" sz="1400" b="0" i="0" u="none">
              <a:solidFill>
                <a:srgbClr val="009A46"/>
              </a:solidFill>
              <a:latin typeface="Calibri"/>
              <a:ea typeface="Calibri"/>
              <a:cs typeface="Calibri"/>
              <a:sym typeface="Calibri"/>
            </a:endParaRPr>
          </a:p>
        </p:txBody>
      </p:sp>
      <p:pic>
        <p:nvPicPr>
          <p:cNvPr id="1025" name="Shape 1025"/>
          <p:cNvPicPr preferRelativeResize="0"/>
          <p:nvPr/>
        </p:nvPicPr>
        <p:blipFill rotWithShape="1">
          <a:blip r:embed="rId3">
            <a:alphaModFix/>
          </a:blip>
          <a:srcRect/>
          <a:stretch/>
        </p:blipFill>
        <p:spPr>
          <a:xfrm>
            <a:off x="7264400" y="38100"/>
            <a:ext cx="1833562" cy="576262"/>
          </a:xfrm>
          <a:prstGeom prst="rect">
            <a:avLst/>
          </a:prstGeom>
          <a:noFill/>
          <a:ln>
            <a:noFill/>
          </a:ln>
        </p:spPr>
      </p:pic>
      <p:sp>
        <p:nvSpPr>
          <p:cNvPr id="1026" name="Shape 1026"/>
          <p:cNvSpPr txBox="1"/>
          <p:nvPr/>
        </p:nvSpPr>
        <p:spPr>
          <a:xfrm>
            <a:off x="2195511" y="1052512"/>
            <a:ext cx="6769100" cy="5581650"/>
          </a:xfrm>
          <a:prstGeom prst="rect">
            <a:avLst/>
          </a:prstGeom>
          <a:noFill/>
          <a:ln>
            <a:noFill/>
          </a:ln>
        </p:spPr>
        <p:txBody>
          <a:bodyPr lIns="36000" tIns="0" rIns="0" bIns="0" anchor="t"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1600" b="0" i="0" u="none">
                <a:solidFill>
                  <a:srgbClr val="008000"/>
                </a:solidFill>
                <a:latin typeface="Calibri"/>
                <a:ea typeface="Calibri"/>
                <a:cs typeface="Calibri"/>
                <a:sym typeface="Calibri"/>
              </a:rPr>
              <a:t>Vietējie koordinatori var sniegt atbalstu visos procesa posmos no projekta identifikācijas līdz līguma parakstīšanai, kā arī ESKO pakalpojumu un sasniegto enerģijas ietaupījumu uzraudzību un novērtēšanu</a:t>
            </a:r>
          </a:p>
          <a:p>
            <a:pPr marL="0" marR="0" lvl="0" indent="0" algn="l" rtl="0">
              <a:lnSpc>
                <a:spcPct val="100000"/>
              </a:lnSpc>
              <a:spcBef>
                <a:spcPts val="600"/>
              </a:spcBef>
              <a:spcAft>
                <a:spcPts val="0"/>
              </a:spcAft>
              <a:buClr>
                <a:srgbClr val="008000"/>
              </a:buClr>
              <a:buSzPct val="25000"/>
              <a:buFont typeface="Calibri"/>
              <a:buNone/>
            </a:pPr>
            <a:r>
              <a:rPr lang="en-US" sz="1600" b="0" i="0" u="none">
                <a:solidFill>
                  <a:srgbClr val="008000"/>
                </a:solidFill>
                <a:latin typeface="Calibri"/>
                <a:ea typeface="Calibri"/>
                <a:cs typeface="Calibri"/>
                <a:sym typeface="Calibri"/>
              </a:rPr>
              <a:t>Vietējie koordinatori var būt:</a:t>
            </a:r>
          </a:p>
          <a:p>
            <a:pPr marL="0" marR="0" lvl="0" indent="0" algn="l" rtl="0">
              <a:lnSpc>
                <a:spcPct val="100000"/>
              </a:lnSpc>
              <a:spcBef>
                <a:spcPts val="600"/>
              </a:spcBef>
              <a:spcAft>
                <a:spcPts val="0"/>
              </a:spcAft>
              <a:buClr>
                <a:srgbClr val="009A46"/>
              </a:buClr>
              <a:buSzPct val="100000"/>
              <a:buFont typeface="Arial"/>
              <a:buChar char="•"/>
            </a:pPr>
            <a:r>
              <a:rPr lang="en-US" sz="1600" b="0" i="0" u="none">
                <a:solidFill>
                  <a:schemeClr val="dk1"/>
                </a:solidFill>
                <a:latin typeface="Calibri"/>
                <a:ea typeface="Calibri"/>
                <a:cs typeface="Calibri"/>
                <a:sym typeface="Calibri"/>
              </a:rPr>
              <a:t>Vietējās vai reģionālās enerģētikas aģentūras</a:t>
            </a:r>
          </a:p>
          <a:p>
            <a:pPr marL="0" marR="0" lvl="0" indent="0" algn="l" rtl="0">
              <a:lnSpc>
                <a:spcPct val="100000"/>
              </a:lnSpc>
              <a:spcBef>
                <a:spcPts val="0"/>
              </a:spcBef>
              <a:spcAft>
                <a:spcPts val="0"/>
              </a:spcAft>
              <a:buClr>
                <a:srgbClr val="009A46"/>
              </a:buClr>
              <a:buSzPct val="100000"/>
              <a:buFont typeface="Arial"/>
              <a:buChar char="•"/>
            </a:pPr>
            <a:r>
              <a:rPr lang="en-US" sz="1600" b="0" i="0" u="none">
                <a:solidFill>
                  <a:schemeClr val="dk1"/>
                </a:solidFill>
                <a:latin typeface="Calibri"/>
                <a:ea typeface="Calibri"/>
                <a:cs typeface="Calibri"/>
                <a:sym typeface="Calibri"/>
              </a:rPr>
              <a:t>Inženieru biroji</a:t>
            </a:r>
          </a:p>
          <a:p>
            <a:pPr marL="0" marR="0" lvl="0" indent="0" algn="l" rtl="0">
              <a:lnSpc>
                <a:spcPct val="100000"/>
              </a:lnSpc>
              <a:spcBef>
                <a:spcPts val="0"/>
              </a:spcBef>
              <a:spcAft>
                <a:spcPts val="0"/>
              </a:spcAft>
              <a:buClr>
                <a:srgbClr val="009A46"/>
              </a:buClr>
              <a:buSzPct val="100000"/>
              <a:buFont typeface="Arial"/>
              <a:buChar char="•"/>
            </a:pPr>
            <a:r>
              <a:rPr lang="en-US" sz="1600" b="0" i="0" u="none">
                <a:solidFill>
                  <a:schemeClr val="dk1"/>
                </a:solidFill>
                <a:latin typeface="Calibri"/>
                <a:ea typeface="Calibri"/>
                <a:cs typeface="Calibri"/>
                <a:sym typeface="Calibri"/>
              </a:rPr>
              <a:t>Juristi</a:t>
            </a:r>
          </a:p>
          <a:p>
            <a:pPr marL="0" marR="0" lvl="0" indent="0" algn="l" rtl="0">
              <a:lnSpc>
                <a:spcPct val="100000"/>
              </a:lnSpc>
              <a:spcBef>
                <a:spcPts val="0"/>
              </a:spcBef>
              <a:spcAft>
                <a:spcPts val="0"/>
              </a:spcAft>
              <a:buClr>
                <a:srgbClr val="009A46"/>
              </a:buClr>
              <a:buSzPct val="100000"/>
              <a:buFont typeface="Arial"/>
              <a:buChar char="•"/>
            </a:pPr>
            <a:r>
              <a:rPr lang="en-US" sz="1600" b="0" i="0" u="none">
                <a:solidFill>
                  <a:schemeClr val="dk1"/>
                </a:solidFill>
                <a:latin typeface="Calibri"/>
                <a:ea typeface="Calibri"/>
                <a:cs typeface="Calibri"/>
                <a:sym typeface="Calibri"/>
              </a:rPr>
              <a:t>Arhitekti</a:t>
            </a:r>
          </a:p>
          <a:p>
            <a:pPr marL="0" marR="0" lvl="0" indent="0" algn="l" rtl="0">
              <a:lnSpc>
                <a:spcPct val="100000"/>
              </a:lnSpc>
              <a:spcBef>
                <a:spcPts val="0"/>
              </a:spcBef>
              <a:spcAft>
                <a:spcPts val="0"/>
              </a:spcAft>
              <a:buClr>
                <a:srgbClr val="009A46"/>
              </a:buClr>
              <a:buSzPct val="100000"/>
              <a:buFont typeface="Arial"/>
              <a:buChar char="•"/>
            </a:pPr>
            <a:r>
              <a:rPr lang="en-US" sz="1600" b="0" i="0" u="none">
                <a:solidFill>
                  <a:schemeClr val="dk1"/>
                </a:solidFill>
                <a:latin typeface="Calibri"/>
                <a:ea typeface="Calibri"/>
                <a:cs typeface="Calibri"/>
                <a:sym typeface="Calibri"/>
              </a:rPr>
              <a:t>Ekonomisti</a:t>
            </a:r>
          </a:p>
          <a:p>
            <a:pPr marL="0" marR="0" lvl="0" indent="0" algn="l" rtl="0">
              <a:lnSpc>
                <a:spcPct val="100000"/>
              </a:lnSpc>
              <a:spcBef>
                <a:spcPts val="600"/>
              </a:spcBef>
              <a:spcAft>
                <a:spcPts val="0"/>
              </a:spcAft>
              <a:buClr>
                <a:srgbClr val="008000"/>
              </a:buClr>
              <a:buSzPct val="25000"/>
              <a:buFont typeface="Calibri"/>
              <a:buNone/>
            </a:pPr>
            <a:r>
              <a:rPr lang="en-US" sz="1600" b="0" i="0" u="none">
                <a:solidFill>
                  <a:srgbClr val="008000"/>
                </a:solidFill>
                <a:latin typeface="Calibri"/>
                <a:ea typeface="Calibri"/>
                <a:cs typeface="Calibri"/>
                <a:sym typeface="Calibri"/>
              </a:rPr>
              <a:t>Tiem jābūt ļoti labām zināšanām un izpratnei par:</a:t>
            </a:r>
          </a:p>
          <a:p>
            <a:pPr marL="0" marR="0" lvl="0" indent="0" algn="l" rtl="0">
              <a:lnSpc>
                <a:spcPct val="100000"/>
              </a:lnSpc>
              <a:spcBef>
                <a:spcPts val="600"/>
              </a:spcBef>
              <a:spcAft>
                <a:spcPts val="0"/>
              </a:spcAft>
              <a:buClr>
                <a:srgbClr val="009A46"/>
              </a:buClr>
              <a:buSzPct val="100000"/>
              <a:buFont typeface="Arial"/>
              <a:buChar char="•"/>
            </a:pPr>
            <a:r>
              <a:rPr lang="en-US" sz="1600" b="0" i="0" u="none">
                <a:solidFill>
                  <a:schemeClr val="dk1"/>
                </a:solidFill>
                <a:latin typeface="Calibri"/>
                <a:ea typeface="Calibri"/>
                <a:cs typeface="Calibri"/>
                <a:sym typeface="Calibri"/>
              </a:rPr>
              <a:t>Ēku EE paaugstināšanas tehnikām un ekonomiku</a:t>
            </a:r>
          </a:p>
          <a:p>
            <a:pPr marL="0" marR="0" lvl="0" indent="0" algn="l" rtl="0">
              <a:lnSpc>
                <a:spcPct val="100000"/>
              </a:lnSpc>
              <a:spcBef>
                <a:spcPts val="0"/>
              </a:spcBef>
              <a:spcAft>
                <a:spcPts val="0"/>
              </a:spcAft>
              <a:buClr>
                <a:srgbClr val="009A46"/>
              </a:buClr>
              <a:buSzPct val="100000"/>
              <a:buFont typeface="Arial"/>
              <a:buChar char="•"/>
            </a:pPr>
            <a:r>
              <a:rPr lang="en-US" sz="1600" b="0" i="0" u="none">
                <a:solidFill>
                  <a:schemeClr val="dk1"/>
                </a:solidFill>
                <a:latin typeface="Calibri"/>
                <a:ea typeface="Calibri"/>
                <a:cs typeface="Calibri"/>
                <a:sym typeface="Calibri"/>
              </a:rPr>
              <a:t>Publiskā iepirkuma procedūrām un kodeksiem</a:t>
            </a:r>
          </a:p>
          <a:p>
            <a:pPr marL="0" marR="0" lvl="0" indent="0" algn="l" rtl="0">
              <a:lnSpc>
                <a:spcPct val="100000"/>
              </a:lnSpc>
              <a:spcBef>
                <a:spcPts val="0"/>
              </a:spcBef>
              <a:spcAft>
                <a:spcPts val="0"/>
              </a:spcAft>
              <a:buClr>
                <a:srgbClr val="009A46"/>
              </a:buClr>
              <a:buSzPct val="100000"/>
              <a:buFont typeface="Arial"/>
              <a:buChar char="•"/>
            </a:pPr>
            <a:r>
              <a:rPr lang="en-US" sz="1600" b="0" i="0" u="none">
                <a:solidFill>
                  <a:schemeClr val="dk1"/>
                </a:solidFill>
                <a:latin typeface="Calibri"/>
                <a:ea typeface="Calibri"/>
                <a:cs typeface="Calibri"/>
                <a:sym typeface="Calibri"/>
              </a:rPr>
              <a:t>EEL koncepcijām un modeļiem</a:t>
            </a:r>
          </a:p>
          <a:p>
            <a:pPr marL="0" marR="0" lvl="0" indent="0" algn="l" rtl="0">
              <a:lnSpc>
                <a:spcPct val="100000"/>
              </a:lnSpc>
              <a:spcBef>
                <a:spcPts val="0"/>
              </a:spcBef>
              <a:spcAft>
                <a:spcPts val="0"/>
              </a:spcAft>
              <a:buClr>
                <a:srgbClr val="009A46"/>
              </a:buClr>
              <a:buFont typeface="Arial"/>
              <a:buNone/>
            </a:pPr>
            <a:endParaRPr sz="16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8000"/>
              </a:buClr>
              <a:buSzPct val="25000"/>
              <a:buFont typeface="Calibri"/>
              <a:buNone/>
            </a:pPr>
            <a:r>
              <a:rPr lang="en-US" sz="1600" b="0" i="0" u="none">
                <a:solidFill>
                  <a:srgbClr val="008000"/>
                </a:solidFill>
                <a:latin typeface="Calibri"/>
                <a:ea typeface="Calibri"/>
                <a:cs typeface="Calibri"/>
                <a:sym typeface="Calibri"/>
              </a:rPr>
              <a:t>Vietējās enerģētikas </a:t>
            </a:r>
            <a:r>
              <a:rPr lang="en-US" sz="1600" b="0" i="0" u="none">
                <a:solidFill>
                  <a:schemeClr val="dk1"/>
                </a:solidFill>
                <a:latin typeface="Calibri"/>
                <a:ea typeface="Calibri"/>
                <a:cs typeface="Calibri"/>
                <a:sym typeface="Calibri"/>
              </a:rPr>
              <a:t>aģentūras, ja tās finansē no pašvaldību biedru naudas, dažreiz var tikt iesaistītas bez konkursa</a:t>
            </a:r>
          </a:p>
          <a:p>
            <a:pPr marL="0" marR="0" lvl="0" indent="0" algn="l" rtl="0">
              <a:lnSpc>
                <a:spcPct val="100000"/>
              </a:lnSpc>
              <a:spcBef>
                <a:spcPts val="0"/>
              </a:spcBef>
              <a:spcAft>
                <a:spcPts val="0"/>
              </a:spcAft>
              <a:buClr>
                <a:schemeClr val="dk1"/>
              </a:buClr>
              <a:buFont typeface="Calibri"/>
              <a:buNone/>
            </a:pPr>
            <a:endParaRPr sz="16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ct val="25000"/>
              <a:buFont typeface="Calibri"/>
              <a:buNone/>
            </a:pPr>
            <a:r>
              <a:rPr lang="en-US" sz="1600" b="0" i="0" u="none">
                <a:solidFill>
                  <a:schemeClr val="dk1"/>
                </a:solidFill>
                <a:latin typeface="Calibri"/>
                <a:ea typeface="Calibri"/>
                <a:cs typeface="Calibri"/>
                <a:sym typeface="Calibri"/>
              </a:rPr>
              <a:t>Līgumu slēgšana ar </a:t>
            </a:r>
            <a:r>
              <a:rPr lang="en-US" sz="1600" b="0" i="0" u="none">
                <a:solidFill>
                  <a:srgbClr val="008000"/>
                </a:solidFill>
                <a:latin typeface="Calibri"/>
                <a:ea typeface="Calibri"/>
                <a:cs typeface="Calibri"/>
                <a:sym typeface="Calibri"/>
              </a:rPr>
              <a:t>komerciāliem vietējiem koordinatoriem</a:t>
            </a:r>
            <a:r>
              <a:rPr lang="en-US" sz="1600" b="0" i="0" u="none">
                <a:solidFill>
                  <a:schemeClr val="dk1"/>
                </a:solidFill>
                <a:latin typeface="Calibri"/>
                <a:ea typeface="Calibri"/>
                <a:cs typeface="Calibri"/>
                <a:sym typeface="Calibri"/>
              </a:rPr>
              <a:t> parasti norit, ievērojot standarta pakalpojumu iepirkuma procedūras</a:t>
            </a:r>
          </a:p>
        </p:txBody>
      </p:sp>
      <p:sp>
        <p:nvSpPr>
          <p:cNvPr id="1027" name="Shape 1027"/>
          <p:cNvSpPr txBox="1"/>
          <p:nvPr/>
        </p:nvSpPr>
        <p:spPr>
          <a:xfrm>
            <a:off x="250825" y="1052512"/>
            <a:ext cx="1709736" cy="923924"/>
          </a:xfrm>
          <a:prstGeom prst="rect">
            <a:avLst/>
          </a:prstGeom>
          <a:solidFill>
            <a:srgbClr val="F2F2F2"/>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800" b="0" i="0" u="none">
                <a:solidFill>
                  <a:srgbClr val="002060"/>
                </a:solidFill>
                <a:latin typeface="Calibri"/>
                <a:ea typeface="Calibri"/>
                <a:cs typeface="Calibri"/>
                <a:sym typeface="Calibri"/>
              </a:rPr>
              <a:t>Vietējo koordinatoru</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800" b="0" i="0" u="none">
                <a:solidFill>
                  <a:srgbClr val="002060"/>
                </a:solidFill>
                <a:latin typeface="Calibri"/>
                <a:ea typeface="Calibri"/>
                <a:cs typeface="Calibri"/>
                <a:sym typeface="Calibri"/>
              </a:rPr>
              <a:t>algošana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31"/>
        <p:cNvGrpSpPr/>
        <p:nvPr/>
      </p:nvGrpSpPr>
      <p:grpSpPr>
        <a:xfrm>
          <a:off x="0" y="0"/>
          <a:ext cx="0" cy="0"/>
          <a:chOff x="0" y="0"/>
          <a:chExt cx="0" cy="0"/>
        </a:xfrm>
      </p:grpSpPr>
      <p:sp>
        <p:nvSpPr>
          <p:cNvPr id="1032" name="Shape 1032"/>
          <p:cNvSpPr txBox="1"/>
          <p:nvPr/>
        </p:nvSpPr>
        <p:spPr>
          <a:xfrm>
            <a:off x="684212" y="6237287"/>
            <a:ext cx="6911974" cy="504824"/>
          </a:xfrm>
          <a:prstGeom prst="rect">
            <a:avLst/>
          </a:prstGeom>
          <a:solidFill>
            <a:srgbClr val="F2DCDB"/>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033" name="Shape 1033"/>
          <p:cNvSpPr txBox="1">
            <a:spLocks noGrp="1"/>
          </p:cNvSpPr>
          <p:nvPr>
            <p:ph type="title"/>
          </p:nvPr>
        </p:nvSpPr>
        <p:spPr>
          <a:xfrm>
            <a:off x="107950" y="0"/>
            <a:ext cx="9001125" cy="10525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Iepirkumu konkursu procedūras</a:t>
            </a:r>
            <a:br>
              <a:rPr lang="en-US" sz="2800" b="0" i="0" u="none" strike="noStrike" cap="none">
                <a:solidFill>
                  <a:srgbClr val="008000"/>
                </a:solidFill>
                <a:latin typeface="Calibri"/>
                <a:ea typeface="Calibri"/>
                <a:cs typeface="Calibri"/>
                <a:sym typeface="Calibri"/>
              </a:rPr>
            </a:br>
            <a:r>
              <a:rPr lang="en-US" sz="2000" b="0" i="0" u="none" strike="noStrike" cap="none">
                <a:solidFill>
                  <a:srgbClr val="008000"/>
                </a:solidFill>
                <a:latin typeface="Calibri"/>
                <a:ea typeface="Calibri"/>
                <a:cs typeface="Calibri"/>
                <a:sym typeface="Calibri"/>
              </a:rPr>
              <a:t>Tipiskie procesa soļi</a:t>
            </a:r>
          </a:p>
        </p:txBody>
      </p:sp>
      <p:sp>
        <p:nvSpPr>
          <p:cNvPr id="1034" name="Shape 1034"/>
          <p:cNvSpPr txBox="1"/>
          <p:nvPr/>
        </p:nvSpPr>
        <p:spPr>
          <a:xfrm>
            <a:off x="6948486"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14</a:t>
            </a:fld>
            <a:endParaRPr lang="en-US" sz="1400" b="0" i="0" u="none">
              <a:solidFill>
                <a:srgbClr val="009A46"/>
              </a:solidFill>
              <a:latin typeface="Calibri"/>
              <a:ea typeface="Calibri"/>
              <a:cs typeface="Calibri"/>
              <a:sym typeface="Calibri"/>
            </a:endParaRPr>
          </a:p>
        </p:txBody>
      </p:sp>
      <p:pic>
        <p:nvPicPr>
          <p:cNvPr id="1035" name="Shape 1035"/>
          <p:cNvPicPr preferRelativeResize="0"/>
          <p:nvPr/>
        </p:nvPicPr>
        <p:blipFill rotWithShape="1">
          <a:blip r:embed="rId3">
            <a:alphaModFix/>
          </a:blip>
          <a:srcRect/>
          <a:stretch/>
        </p:blipFill>
        <p:spPr>
          <a:xfrm>
            <a:off x="7264400" y="38100"/>
            <a:ext cx="1833562" cy="576262"/>
          </a:xfrm>
          <a:prstGeom prst="rect">
            <a:avLst/>
          </a:prstGeom>
          <a:noFill/>
          <a:ln>
            <a:noFill/>
          </a:ln>
        </p:spPr>
      </p:pic>
      <p:sp>
        <p:nvSpPr>
          <p:cNvPr id="1036" name="Shape 1036"/>
          <p:cNvSpPr txBox="1"/>
          <p:nvPr/>
        </p:nvSpPr>
        <p:spPr>
          <a:xfrm>
            <a:off x="303212" y="1698625"/>
            <a:ext cx="8774112" cy="4575175"/>
          </a:xfrm>
          <a:prstGeom prst="rect">
            <a:avLst/>
          </a:prstGeom>
          <a:noFill/>
          <a:ln>
            <a:noFill/>
          </a:ln>
        </p:spPr>
        <p:txBody>
          <a:bodyPr lIns="36000" tIns="0" rIns="0" bIns="0"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1600" b="0" i="0" u="none">
                <a:solidFill>
                  <a:schemeClr val="dk1"/>
                </a:solidFill>
                <a:latin typeface="Calibri"/>
                <a:ea typeface="Calibri"/>
                <a:cs typeface="Calibri"/>
                <a:sym typeface="Calibri"/>
              </a:rPr>
              <a:t>Iepirkuma dokumentācijai jāsatur:</a:t>
            </a:r>
          </a:p>
          <a:p>
            <a:pPr marL="0" marR="0" lvl="0" indent="0" algn="l" rtl="0">
              <a:lnSpc>
                <a:spcPct val="100000"/>
              </a:lnSpc>
              <a:spcBef>
                <a:spcPts val="300"/>
              </a:spcBef>
              <a:spcAft>
                <a:spcPts val="0"/>
              </a:spcAft>
              <a:buClr>
                <a:srgbClr val="009A46"/>
              </a:buClr>
              <a:buSzPct val="100000"/>
              <a:buFont typeface="Noto Sans Symbols"/>
              <a:buChar char="▪"/>
            </a:pPr>
            <a:r>
              <a:rPr lang="en-US" sz="1600" b="0" i="0" u="none">
                <a:solidFill>
                  <a:srgbClr val="008000"/>
                </a:solidFill>
                <a:latin typeface="Calibri"/>
                <a:ea typeface="Calibri"/>
                <a:cs typeface="Calibri"/>
                <a:sym typeface="Calibri"/>
              </a:rPr>
              <a:t>Galvenās prasības</a:t>
            </a:r>
          </a:p>
          <a:p>
            <a:pPr marL="719137" marR="0" lvl="1" indent="-363537" algn="l" rtl="0">
              <a:lnSpc>
                <a:spcPct val="100000"/>
              </a:lnSpc>
              <a:spcBef>
                <a:spcPts val="0"/>
              </a:spcBef>
              <a:spcAft>
                <a:spcPts val="0"/>
              </a:spcAft>
              <a:buClr>
                <a:srgbClr val="009A46"/>
              </a:buClr>
              <a:buSzPct val="100000"/>
              <a:buFont typeface="Noto Sans Symbols"/>
              <a:buChar char="▪"/>
            </a:pPr>
            <a:r>
              <a:rPr lang="en-US" sz="1400" b="0" i="0" u="none" strike="noStrike" cap="none">
                <a:solidFill>
                  <a:schemeClr val="dk1"/>
                </a:solidFill>
                <a:latin typeface="Calibri"/>
                <a:ea typeface="Calibri"/>
                <a:cs typeface="Calibri"/>
                <a:sym typeface="Calibri"/>
              </a:rPr>
              <a:t>Minimālā ietaupījumu daļa no enerģijas patēriņa / enerģijas izmaksām</a:t>
            </a:r>
          </a:p>
          <a:p>
            <a:pPr marL="719137" marR="0" lvl="1" indent="-363537" algn="l" rtl="0">
              <a:lnSpc>
                <a:spcPct val="100000"/>
              </a:lnSpc>
              <a:spcBef>
                <a:spcPts val="0"/>
              </a:spcBef>
              <a:spcAft>
                <a:spcPts val="0"/>
              </a:spcAft>
              <a:buClr>
                <a:srgbClr val="009A46"/>
              </a:buClr>
              <a:buSzPct val="100000"/>
              <a:buFont typeface="Noto Sans Symbols"/>
              <a:buChar char="▪"/>
            </a:pPr>
            <a:r>
              <a:rPr lang="en-US" sz="1400" b="0" i="0" u="none" strike="noStrike" cap="none">
                <a:solidFill>
                  <a:schemeClr val="dk1"/>
                </a:solidFill>
                <a:latin typeface="Calibri"/>
                <a:ea typeface="Calibri"/>
                <a:cs typeface="Calibri"/>
                <a:sym typeface="Calibri"/>
              </a:rPr>
              <a:t>Obligātie un/vai ieteiktie energoefektivitātes pasākumi</a:t>
            </a:r>
          </a:p>
          <a:p>
            <a:pPr marL="719137" marR="0" lvl="1" indent="-363537" algn="l" rtl="0">
              <a:lnSpc>
                <a:spcPct val="100000"/>
              </a:lnSpc>
              <a:spcBef>
                <a:spcPts val="0"/>
              </a:spcBef>
              <a:spcAft>
                <a:spcPts val="0"/>
              </a:spcAft>
              <a:buClr>
                <a:srgbClr val="009A46"/>
              </a:buClr>
              <a:buSzPct val="100000"/>
              <a:buFont typeface="Noto Sans Symbols"/>
              <a:buChar char="▪"/>
            </a:pPr>
            <a:r>
              <a:rPr lang="en-US" sz="1400" b="0" i="0" u="none" strike="noStrike" cap="none">
                <a:solidFill>
                  <a:schemeClr val="dk1"/>
                </a:solidFill>
                <a:latin typeface="Calibri"/>
                <a:ea typeface="Calibri"/>
                <a:cs typeface="Calibri"/>
                <a:sym typeface="Calibri"/>
              </a:rPr>
              <a:t>Informācija par to, vai un saskaņā ar kuriem nosacījumiem ESKO ir jānodrošina finansējums</a:t>
            </a:r>
          </a:p>
          <a:p>
            <a:pPr marL="719137" marR="0" lvl="1" indent="-363537" algn="l" rtl="0">
              <a:lnSpc>
                <a:spcPct val="100000"/>
              </a:lnSpc>
              <a:spcBef>
                <a:spcPts val="0"/>
              </a:spcBef>
              <a:spcAft>
                <a:spcPts val="0"/>
              </a:spcAft>
              <a:buClr>
                <a:srgbClr val="009A46"/>
              </a:buClr>
              <a:buSzPct val="100000"/>
              <a:buFont typeface="Noto Sans Symbols"/>
              <a:buChar char="▪"/>
            </a:pPr>
            <a:r>
              <a:rPr lang="en-US" sz="1400" b="0" i="0" u="none" strike="noStrike" cap="none">
                <a:solidFill>
                  <a:schemeClr val="dk1"/>
                </a:solidFill>
                <a:latin typeface="Calibri"/>
                <a:ea typeface="Calibri"/>
                <a:cs typeface="Calibri"/>
                <a:sym typeface="Calibri"/>
              </a:rPr>
              <a:t>EEL projekta termiņa beigas</a:t>
            </a:r>
          </a:p>
          <a:p>
            <a:pPr marL="0" marR="0" lvl="0" indent="0" algn="l" rtl="0">
              <a:lnSpc>
                <a:spcPct val="100000"/>
              </a:lnSpc>
              <a:spcBef>
                <a:spcPts val="300"/>
              </a:spcBef>
              <a:spcAft>
                <a:spcPts val="0"/>
              </a:spcAft>
              <a:buClr>
                <a:srgbClr val="009A46"/>
              </a:buClr>
              <a:buSzPct val="100000"/>
              <a:buFont typeface="Noto Sans Symbols"/>
              <a:buChar char="▪"/>
            </a:pPr>
            <a:r>
              <a:rPr lang="en-US" sz="1600" b="0" i="0" u="none">
                <a:solidFill>
                  <a:srgbClr val="008000"/>
                </a:solidFill>
                <a:latin typeface="Calibri"/>
                <a:ea typeface="Calibri"/>
                <a:cs typeface="Calibri"/>
                <a:sym typeface="Calibri"/>
              </a:rPr>
              <a:t>Formālās iepirkuma prasības</a:t>
            </a:r>
          </a:p>
          <a:p>
            <a:pPr marL="0" marR="0" lvl="0" indent="0" algn="l" rtl="0">
              <a:lnSpc>
                <a:spcPct val="100000"/>
              </a:lnSpc>
              <a:spcBef>
                <a:spcPts val="300"/>
              </a:spcBef>
              <a:spcAft>
                <a:spcPts val="0"/>
              </a:spcAft>
              <a:buClr>
                <a:srgbClr val="009A46"/>
              </a:buClr>
              <a:buSzPct val="100000"/>
              <a:buFont typeface="Noto Sans Symbols"/>
              <a:buChar char="▪"/>
            </a:pPr>
            <a:r>
              <a:rPr lang="en-US" sz="1600" b="0" i="0" u="none">
                <a:solidFill>
                  <a:srgbClr val="008000"/>
                </a:solidFill>
                <a:latin typeface="Calibri"/>
                <a:ea typeface="Calibri"/>
                <a:cs typeface="Calibri"/>
                <a:sym typeface="Calibri"/>
              </a:rPr>
              <a:t>Organizatoriskie aspekti</a:t>
            </a:r>
          </a:p>
          <a:p>
            <a:pPr marL="719137" marR="0" lvl="1" indent="-363537" algn="l" rtl="0">
              <a:lnSpc>
                <a:spcPct val="100000"/>
              </a:lnSpc>
              <a:spcBef>
                <a:spcPts val="0"/>
              </a:spcBef>
              <a:spcAft>
                <a:spcPts val="0"/>
              </a:spcAft>
              <a:buClr>
                <a:srgbClr val="009A46"/>
              </a:buClr>
              <a:buSzPct val="100000"/>
              <a:buFont typeface="Noto Sans Symbols"/>
              <a:buChar char="▪"/>
            </a:pPr>
            <a:r>
              <a:rPr lang="en-US" sz="1400" b="0" i="0" u="none" strike="noStrike" cap="none">
                <a:solidFill>
                  <a:schemeClr val="dk1"/>
                </a:solidFill>
                <a:latin typeface="Calibri"/>
                <a:ea typeface="Calibri"/>
                <a:cs typeface="Calibri"/>
                <a:sym typeface="Calibri"/>
              </a:rPr>
              <a:t>Kādi uzdevumi jāveic ESKO un klientam?</a:t>
            </a:r>
          </a:p>
          <a:p>
            <a:pPr marL="0" marR="0" lvl="0" indent="0" algn="l" rtl="0">
              <a:lnSpc>
                <a:spcPct val="100000"/>
              </a:lnSpc>
              <a:spcBef>
                <a:spcPts val="300"/>
              </a:spcBef>
              <a:spcAft>
                <a:spcPts val="0"/>
              </a:spcAft>
              <a:buClr>
                <a:srgbClr val="009A46"/>
              </a:buClr>
              <a:buSzPct val="100000"/>
              <a:buFont typeface="Noto Sans Symbols"/>
              <a:buChar char="▪"/>
            </a:pPr>
            <a:r>
              <a:rPr lang="en-US" sz="1600" b="0" i="0" u="none">
                <a:solidFill>
                  <a:srgbClr val="008000"/>
                </a:solidFill>
                <a:latin typeface="Calibri"/>
                <a:ea typeface="Calibri"/>
                <a:cs typeface="Calibri"/>
                <a:sym typeface="Calibri"/>
              </a:rPr>
              <a:t>Līguma nosacījumi un noteikumi</a:t>
            </a:r>
          </a:p>
          <a:p>
            <a:pPr marL="719137" marR="0" lvl="1" indent="-363537" algn="l" rtl="0">
              <a:lnSpc>
                <a:spcPct val="100000"/>
              </a:lnSpc>
              <a:spcBef>
                <a:spcPts val="0"/>
              </a:spcBef>
              <a:spcAft>
                <a:spcPts val="0"/>
              </a:spcAft>
              <a:buClr>
                <a:srgbClr val="009A46"/>
              </a:buClr>
              <a:buSzPct val="100000"/>
              <a:buFont typeface="Noto Sans Symbols"/>
              <a:buChar char="▪"/>
            </a:pPr>
            <a:r>
              <a:rPr lang="en-US" sz="1400" b="0" i="0" u="none" strike="noStrike" cap="none">
                <a:solidFill>
                  <a:schemeClr val="dk1"/>
                </a:solidFill>
                <a:latin typeface="Calibri"/>
                <a:ea typeface="Calibri"/>
                <a:cs typeface="Calibri"/>
                <a:sym typeface="Calibri"/>
              </a:rPr>
              <a:t>Precīza līgumattiecību definīcija</a:t>
            </a:r>
          </a:p>
          <a:p>
            <a:pPr marL="0" marR="0" lvl="0" indent="0" algn="l" rtl="0">
              <a:lnSpc>
                <a:spcPct val="100000"/>
              </a:lnSpc>
              <a:spcBef>
                <a:spcPts val="300"/>
              </a:spcBef>
              <a:spcAft>
                <a:spcPts val="0"/>
              </a:spcAft>
              <a:buClr>
                <a:srgbClr val="009A46"/>
              </a:buClr>
              <a:buSzPct val="100000"/>
              <a:buFont typeface="Noto Sans Symbols"/>
              <a:buChar char="▪"/>
            </a:pPr>
            <a:r>
              <a:rPr lang="en-US" sz="1600" b="0" i="0" u="none">
                <a:solidFill>
                  <a:srgbClr val="008000"/>
                </a:solidFill>
                <a:latin typeface="Calibri"/>
                <a:ea typeface="Calibri"/>
                <a:cs typeface="Calibri"/>
                <a:sym typeface="Calibri"/>
              </a:rPr>
              <a:t>Tehniskie aspekti</a:t>
            </a:r>
          </a:p>
          <a:p>
            <a:pPr marL="719137" marR="0" lvl="1" indent="-363537" algn="l" rtl="0">
              <a:lnSpc>
                <a:spcPct val="100000"/>
              </a:lnSpc>
              <a:spcBef>
                <a:spcPts val="0"/>
              </a:spcBef>
              <a:spcAft>
                <a:spcPts val="0"/>
              </a:spcAft>
              <a:buClr>
                <a:srgbClr val="009A46"/>
              </a:buClr>
              <a:buSzPct val="100000"/>
              <a:buFont typeface="Noto Sans Symbols"/>
              <a:buChar char="▪"/>
            </a:pPr>
            <a:r>
              <a:rPr lang="en-US" sz="1400" b="0" i="0" u="none" strike="noStrike" cap="none">
                <a:solidFill>
                  <a:schemeClr val="dk1"/>
                </a:solidFill>
                <a:latin typeface="Calibri"/>
                <a:ea typeface="Calibri"/>
                <a:cs typeface="Calibri"/>
                <a:sym typeface="Calibri"/>
              </a:rPr>
              <a:t>Ēku apraksts</a:t>
            </a:r>
          </a:p>
          <a:p>
            <a:pPr marL="719137" marR="0" lvl="1" indent="-363537" algn="l" rtl="0">
              <a:lnSpc>
                <a:spcPct val="100000"/>
              </a:lnSpc>
              <a:spcBef>
                <a:spcPts val="0"/>
              </a:spcBef>
              <a:spcAft>
                <a:spcPts val="0"/>
              </a:spcAft>
              <a:buClr>
                <a:srgbClr val="009A46"/>
              </a:buClr>
              <a:buSzPct val="100000"/>
              <a:buFont typeface="Noto Sans Symbols"/>
              <a:buChar char="▪"/>
            </a:pPr>
            <a:r>
              <a:rPr lang="en-US" sz="1400" b="0" i="0" u="none" strike="noStrike" cap="none">
                <a:solidFill>
                  <a:schemeClr val="dk1"/>
                </a:solidFill>
                <a:latin typeface="Calibri"/>
                <a:ea typeface="Calibri"/>
                <a:cs typeface="Calibri"/>
                <a:sym typeface="Calibri"/>
              </a:rPr>
              <a:t>Enerģijas statistika (rēķinu kopijas, dati par enerģijas patēriņu un izmaksām vismaz par iepriekšējiem 3 gadiem)</a:t>
            </a:r>
          </a:p>
          <a:p>
            <a:pPr marL="719137" marR="0" lvl="1" indent="-363537" algn="l" rtl="0">
              <a:lnSpc>
                <a:spcPct val="100000"/>
              </a:lnSpc>
              <a:spcBef>
                <a:spcPts val="0"/>
              </a:spcBef>
              <a:spcAft>
                <a:spcPts val="0"/>
              </a:spcAft>
              <a:buClr>
                <a:srgbClr val="009A46"/>
              </a:buClr>
              <a:buSzPct val="100000"/>
              <a:buFont typeface="Noto Sans Symbols"/>
              <a:buChar char="▪"/>
            </a:pPr>
            <a:r>
              <a:rPr lang="en-US" sz="1400" b="0" i="0" u="none" strike="noStrike" cap="none">
                <a:solidFill>
                  <a:schemeClr val="dk1"/>
                </a:solidFill>
                <a:latin typeface="Calibri"/>
                <a:ea typeface="Calibri"/>
                <a:cs typeface="Calibri"/>
                <a:sym typeface="Calibri"/>
              </a:rPr>
              <a:t>Bāzes līmeņa enerģijas patēriņa aprēķina metode</a:t>
            </a:r>
          </a:p>
          <a:p>
            <a:pPr marL="719137" marR="0" lvl="1" indent="-363537" algn="l" rtl="0">
              <a:lnSpc>
                <a:spcPct val="100000"/>
              </a:lnSpc>
              <a:spcBef>
                <a:spcPts val="0"/>
              </a:spcBef>
              <a:spcAft>
                <a:spcPts val="0"/>
              </a:spcAft>
              <a:buClr>
                <a:srgbClr val="009A46"/>
              </a:buClr>
              <a:buSzPct val="100000"/>
              <a:buFont typeface="Noto Sans Symbols"/>
              <a:buChar char="▪"/>
            </a:pPr>
            <a:r>
              <a:rPr lang="en-US" sz="1400" b="0" i="0" u="none" strike="noStrike" cap="none">
                <a:solidFill>
                  <a:schemeClr val="dk1"/>
                </a:solidFill>
                <a:latin typeface="Calibri"/>
                <a:ea typeface="Calibri"/>
                <a:cs typeface="Calibri"/>
                <a:sym typeface="Calibri"/>
              </a:rPr>
              <a:t>Darbības laiks, iekārtas, ēkas lietošanas profils, nepieciešamais iekštelpu klimats (temperatūra, ventilācija u.c.)</a:t>
            </a:r>
          </a:p>
          <a:p>
            <a:pPr marL="719137" marR="0" lvl="1" indent="-363537" algn="l" rtl="0">
              <a:lnSpc>
                <a:spcPct val="100000"/>
              </a:lnSpc>
              <a:spcBef>
                <a:spcPts val="0"/>
              </a:spcBef>
              <a:spcAft>
                <a:spcPts val="0"/>
              </a:spcAft>
              <a:buClr>
                <a:srgbClr val="009A46"/>
              </a:buClr>
              <a:buSzPct val="100000"/>
              <a:buFont typeface="Noto Sans Symbols"/>
              <a:buChar char="▪"/>
            </a:pPr>
            <a:r>
              <a:rPr lang="en-US" sz="1400" b="0" i="0" u="none" strike="noStrike" cap="none">
                <a:solidFill>
                  <a:schemeClr val="dk1"/>
                </a:solidFill>
                <a:latin typeface="Calibri"/>
                <a:ea typeface="Calibri"/>
                <a:cs typeface="Calibri"/>
                <a:sym typeface="Calibri"/>
              </a:rPr>
              <a:t>Pašreizējās enerģijas sistēmas un esošā enerģijas pārvaldība</a:t>
            </a:r>
          </a:p>
          <a:p>
            <a:pPr marL="719137" marR="0" lvl="1" indent="-363537" algn="l" rtl="0">
              <a:lnSpc>
                <a:spcPct val="100000"/>
              </a:lnSpc>
              <a:spcBef>
                <a:spcPts val="0"/>
              </a:spcBef>
              <a:spcAft>
                <a:spcPts val="0"/>
              </a:spcAft>
              <a:buClr>
                <a:schemeClr val="dk1"/>
              </a:buClr>
              <a:buFont typeface="Calibri"/>
              <a:buNone/>
            </a:pPr>
            <a:endParaRPr sz="1400" b="0" i="0" u="none" strike="noStrike" cap="none">
              <a:solidFill>
                <a:schemeClr val="dk1"/>
              </a:solidFill>
              <a:latin typeface="Calibri"/>
              <a:ea typeface="Calibri"/>
              <a:cs typeface="Calibri"/>
              <a:sym typeface="Calibri"/>
            </a:endParaRPr>
          </a:p>
          <a:p>
            <a:pPr marL="719137" marR="0" lvl="1" indent="-363537" algn="l" rtl="0">
              <a:lnSpc>
                <a:spcPct val="100000"/>
              </a:lnSpc>
              <a:spcBef>
                <a:spcPts val="0"/>
              </a:spcBef>
              <a:spcAft>
                <a:spcPts val="0"/>
              </a:spcAft>
              <a:buClr>
                <a:schemeClr val="dk1"/>
              </a:buClr>
              <a:buSzPct val="25000"/>
              <a:buFont typeface="Calibri"/>
              <a:buNone/>
            </a:pPr>
            <a:r>
              <a:rPr lang="en-US" sz="1400" b="0" i="0" u="none" strike="noStrike" cap="none">
                <a:solidFill>
                  <a:schemeClr val="dk1"/>
                </a:solidFill>
                <a:latin typeface="Calibri"/>
                <a:ea typeface="Calibri"/>
                <a:cs typeface="Calibri"/>
                <a:sym typeface="Calibri"/>
              </a:rPr>
              <a:t>Tehniskie aspekti jāizstrādā  īpaši vispusīgi un detalizēti iepirkuma dokumentācijā, kas paredzēta </a:t>
            </a:r>
            <a:r>
              <a:rPr lang="en-US" sz="1400" b="0" i="0" u="none" strike="noStrike" cap="none">
                <a:solidFill>
                  <a:srgbClr val="008000"/>
                </a:solidFill>
                <a:latin typeface="Calibri"/>
                <a:ea typeface="Calibri"/>
                <a:cs typeface="Calibri"/>
                <a:sym typeface="Calibri"/>
              </a:rPr>
              <a:t>viena</a:t>
            </a:r>
            <a:r>
              <a:rPr lang="en-US" sz="1400" b="0" i="0" u="none" strike="noStrike" cap="none">
                <a:solidFill>
                  <a:schemeClr val="dk1"/>
                </a:solidFill>
                <a:latin typeface="Calibri"/>
                <a:ea typeface="Calibri"/>
                <a:cs typeface="Calibri"/>
                <a:sym typeface="Calibri"/>
              </a:rPr>
              <a:t> soļa</a:t>
            </a:r>
            <a:r>
              <a:rPr lang="en-US" sz="1800" b="0" i="0" u="none" strike="noStrike" cap="none">
                <a:solidFill>
                  <a:schemeClr val="dk1"/>
                </a:solidFill>
                <a:latin typeface="Calibri"/>
                <a:ea typeface="Calibri"/>
                <a:cs typeface="Calibri"/>
                <a:sym typeface="Calibri"/>
              </a:rPr>
              <a:t> </a:t>
            </a:r>
            <a:r>
              <a:rPr lang="en-US" sz="1400" b="0" i="0" u="none" strike="noStrike" cap="none">
                <a:solidFill>
                  <a:schemeClr val="dk1"/>
                </a:solidFill>
                <a:latin typeface="Calibri"/>
                <a:ea typeface="Calibri"/>
                <a:cs typeface="Calibri"/>
                <a:sym typeface="Calibri"/>
              </a:rPr>
              <a:t>iepirkumu procedūrai </a:t>
            </a:r>
            <a:r>
              <a:rPr lang="en-US" sz="1400" b="0" i="0" u="none" strike="noStrike" cap="none">
                <a:solidFill>
                  <a:srgbClr val="008000"/>
                </a:solidFill>
                <a:latin typeface="Calibri"/>
                <a:ea typeface="Calibri"/>
                <a:cs typeface="Calibri"/>
                <a:sym typeface="Calibri"/>
              </a:rPr>
              <a:t>bez pārrunām</a:t>
            </a:r>
          </a:p>
        </p:txBody>
      </p:sp>
      <p:sp>
        <p:nvSpPr>
          <p:cNvPr id="1037" name="Shape 1037"/>
          <p:cNvSpPr txBox="1"/>
          <p:nvPr/>
        </p:nvSpPr>
        <p:spPr>
          <a:xfrm>
            <a:off x="179386" y="981075"/>
            <a:ext cx="6408737" cy="646112"/>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800" b="0" i="0" u="none">
                <a:solidFill>
                  <a:srgbClr val="002060"/>
                </a:solidFill>
                <a:latin typeface="Calibri"/>
                <a:ea typeface="Calibri"/>
                <a:cs typeface="Calibri"/>
                <a:sym typeface="Calibri"/>
              </a:rPr>
              <a:t>Iepirkumu dokumentācijas sagatavošana</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800" b="0" i="0" u="none">
                <a:solidFill>
                  <a:srgbClr val="002060"/>
                </a:solidFill>
                <a:latin typeface="Calibri"/>
                <a:ea typeface="Calibri"/>
                <a:cs typeface="Calibri"/>
                <a:sym typeface="Calibri"/>
              </a:rPr>
              <a:t>Projektam specifisku izmaiņu izdarīšana EEL līguma veidnē</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41"/>
        <p:cNvGrpSpPr/>
        <p:nvPr/>
      </p:nvGrpSpPr>
      <p:grpSpPr>
        <a:xfrm>
          <a:off x="0" y="0"/>
          <a:ext cx="0" cy="0"/>
          <a:chOff x="0" y="0"/>
          <a:chExt cx="0" cy="0"/>
        </a:xfrm>
      </p:grpSpPr>
      <p:sp>
        <p:nvSpPr>
          <p:cNvPr id="1042" name="Shape 1042"/>
          <p:cNvSpPr txBox="1">
            <a:spLocks noGrp="1"/>
          </p:cNvSpPr>
          <p:nvPr>
            <p:ph type="title"/>
          </p:nvPr>
        </p:nvSpPr>
        <p:spPr>
          <a:xfrm>
            <a:off x="107950" y="0"/>
            <a:ext cx="9001125" cy="10525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Iepirkumu procedūras</a:t>
            </a:r>
            <a:br>
              <a:rPr lang="en-US" sz="2800" b="0" i="0" u="none" strike="noStrike" cap="none">
                <a:solidFill>
                  <a:srgbClr val="008000"/>
                </a:solidFill>
                <a:latin typeface="Calibri"/>
                <a:ea typeface="Calibri"/>
                <a:cs typeface="Calibri"/>
                <a:sym typeface="Calibri"/>
              </a:rPr>
            </a:br>
            <a:r>
              <a:rPr lang="en-US" sz="2000" b="0" i="0" u="none" strike="noStrike" cap="none">
                <a:solidFill>
                  <a:srgbClr val="008000"/>
                </a:solidFill>
                <a:latin typeface="Calibri"/>
                <a:ea typeface="Calibri"/>
                <a:cs typeface="Calibri"/>
                <a:sym typeface="Calibri"/>
              </a:rPr>
              <a:t>Tipiskie procesa soļi</a:t>
            </a:r>
          </a:p>
        </p:txBody>
      </p:sp>
      <p:sp>
        <p:nvSpPr>
          <p:cNvPr id="1043" name="Shape 1043"/>
          <p:cNvSpPr txBox="1"/>
          <p:nvPr/>
        </p:nvSpPr>
        <p:spPr>
          <a:xfrm>
            <a:off x="6948486"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15</a:t>
            </a:fld>
            <a:endParaRPr lang="en-US" sz="1400" b="0" i="0" u="none">
              <a:solidFill>
                <a:srgbClr val="009A46"/>
              </a:solidFill>
              <a:latin typeface="Calibri"/>
              <a:ea typeface="Calibri"/>
              <a:cs typeface="Calibri"/>
              <a:sym typeface="Calibri"/>
            </a:endParaRPr>
          </a:p>
        </p:txBody>
      </p:sp>
      <p:pic>
        <p:nvPicPr>
          <p:cNvPr id="1044" name="Shape 1044"/>
          <p:cNvPicPr preferRelativeResize="0"/>
          <p:nvPr/>
        </p:nvPicPr>
        <p:blipFill rotWithShape="1">
          <a:blip r:embed="rId3">
            <a:alphaModFix/>
          </a:blip>
          <a:srcRect/>
          <a:stretch/>
        </p:blipFill>
        <p:spPr>
          <a:xfrm>
            <a:off x="7264400" y="38100"/>
            <a:ext cx="1833562" cy="576262"/>
          </a:xfrm>
          <a:prstGeom prst="rect">
            <a:avLst/>
          </a:prstGeom>
          <a:noFill/>
          <a:ln>
            <a:noFill/>
          </a:ln>
        </p:spPr>
      </p:pic>
      <p:sp>
        <p:nvSpPr>
          <p:cNvPr id="1045" name="Shape 1045"/>
          <p:cNvSpPr txBox="1">
            <a:spLocks noGrp="1"/>
          </p:cNvSpPr>
          <p:nvPr>
            <p:ph type="body" idx="1"/>
          </p:nvPr>
        </p:nvSpPr>
        <p:spPr>
          <a:xfrm>
            <a:off x="179386" y="1673225"/>
            <a:ext cx="8640762" cy="4565650"/>
          </a:xfrm>
          <a:prstGeom prst="rect">
            <a:avLst/>
          </a:prstGeom>
          <a:noFill/>
          <a:ln>
            <a:noFill/>
          </a:ln>
        </p:spPr>
        <p:txBody>
          <a:bodyPr lIns="36000" tIns="0" rIns="0" bIns="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600" b="0" i="0" u="none">
                <a:solidFill>
                  <a:schemeClr val="dk1"/>
                </a:solidFill>
                <a:latin typeface="Calibri"/>
                <a:ea typeface="Calibri"/>
                <a:cs typeface="Calibri"/>
                <a:sym typeface="Calibri"/>
              </a:rPr>
              <a:t>Piemēroto pretendentu identifikācijas atlases kritēriji:</a:t>
            </a:r>
          </a:p>
          <a:p>
            <a:pPr marL="0" marR="0" lvl="0" indent="0" algn="l" rtl="0">
              <a:lnSpc>
                <a:spcPct val="100000"/>
              </a:lnSpc>
              <a:spcBef>
                <a:spcPts val="300"/>
              </a:spcBef>
              <a:spcAft>
                <a:spcPts val="0"/>
              </a:spcAft>
              <a:buClr>
                <a:srgbClr val="008000"/>
              </a:buClr>
              <a:buSzPct val="25000"/>
              <a:buFont typeface="Arial"/>
              <a:buNone/>
            </a:pPr>
            <a:r>
              <a:rPr lang="en-US" sz="1600" b="0" i="0" u="none">
                <a:solidFill>
                  <a:srgbClr val="008000"/>
                </a:solidFill>
                <a:latin typeface="Calibri"/>
                <a:ea typeface="Calibri"/>
                <a:cs typeface="Calibri"/>
                <a:sym typeface="Calibri"/>
              </a:rPr>
              <a:t>Kvalifikācijas kritēriji, piemēram:</a:t>
            </a:r>
          </a:p>
          <a:p>
            <a:pPr marL="0" marR="0" lvl="0" indent="0" algn="l" rtl="0">
              <a:lnSpc>
                <a:spcPct val="100000"/>
              </a:lnSpc>
              <a:spcBef>
                <a:spcPts val="300"/>
              </a:spcBef>
              <a:spcAft>
                <a:spcPts val="0"/>
              </a:spcAft>
              <a:buClr>
                <a:srgbClr val="009A46"/>
              </a:buClr>
              <a:buSzPct val="100000"/>
              <a:buFont typeface="Noto Sans Symbols"/>
              <a:buChar char="▪"/>
            </a:pPr>
            <a:r>
              <a:rPr lang="en-US" sz="1400" b="0" i="0" u="none">
                <a:solidFill>
                  <a:schemeClr val="dk1"/>
                </a:solidFill>
                <a:latin typeface="Calibri"/>
                <a:ea typeface="Calibri"/>
                <a:cs typeface="Calibri"/>
                <a:sym typeface="Calibri"/>
              </a:rPr>
              <a:t>ESKO ekonomiskā kapacitāte, kas noteikta pēc energopakalpojumu apgrozījuma un konkrēti EEL.</a:t>
            </a:r>
          </a:p>
          <a:p>
            <a:pPr marL="0" marR="0" lvl="0" indent="0" algn="l" rtl="0">
              <a:lnSpc>
                <a:spcPct val="100000"/>
              </a:lnSpc>
              <a:spcBef>
                <a:spcPts val="300"/>
              </a:spcBef>
              <a:spcAft>
                <a:spcPts val="0"/>
              </a:spcAft>
              <a:buClr>
                <a:srgbClr val="009A46"/>
              </a:buClr>
              <a:buSzPct val="100000"/>
              <a:buFont typeface="Noto Sans Symbols"/>
              <a:buChar char="▪"/>
            </a:pPr>
            <a:r>
              <a:rPr lang="en-US" sz="1400" b="0" i="0" u="none">
                <a:solidFill>
                  <a:schemeClr val="dk1"/>
                </a:solidFill>
                <a:latin typeface="Calibri"/>
                <a:ea typeface="Calibri"/>
                <a:cs typeface="Calibri"/>
                <a:sym typeface="Calibri"/>
              </a:rPr>
              <a:t>Paša atsauksmes projektu skaits un atbilstība, kas balstās uz ESKO/EEL biznesa modeļiem.</a:t>
            </a:r>
          </a:p>
          <a:p>
            <a:pPr marL="0" marR="0" lvl="0" indent="0" algn="l" rtl="0">
              <a:lnSpc>
                <a:spcPct val="100000"/>
              </a:lnSpc>
              <a:spcBef>
                <a:spcPts val="300"/>
              </a:spcBef>
              <a:spcAft>
                <a:spcPts val="0"/>
              </a:spcAft>
              <a:buClr>
                <a:srgbClr val="008000"/>
              </a:buClr>
              <a:buSzPct val="25000"/>
              <a:buFont typeface="Arial"/>
              <a:buNone/>
            </a:pPr>
            <a:r>
              <a:rPr lang="en-US" sz="1600" b="0" i="0" u="none">
                <a:solidFill>
                  <a:srgbClr val="008000"/>
                </a:solidFill>
                <a:latin typeface="Calibri"/>
                <a:ea typeface="Calibri"/>
                <a:cs typeface="Calibri"/>
                <a:sym typeface="Calibri"/>
              </a:rPr>
              <a:t>Atbilstības kritēriji, piemēram:</a:t>
            </a:r>
          </a:p>
          <a:p>
            <a:pPr marL="0" marR="0" lvl="0" indent="0" algn="l" rtl="0">
              <a:lnSpc>
                <a:spcPct val="100000"/>
              </a:lnSpc>
              <a:spcBef>
                <a:spcPts val="300"/>
              </a:spcBef>
              <a:spcAft>
                <a:spcPts val="0"/>
              </a:spcAft>
              <a:buClr>
                <a:srgbClr val="009A46"/>
              </a:buClr>
              <a:buSzPct val="100000"/>
              <a:buFont typeface="Noto Sans Symbols"/>
              <a:buChar char="▪"/>
            </a:pPr>
            <a:r>
              <a:rPr lang="en-US" sz="1400" b="0" i="0" u="none">
                <a:solidFill>
                  <a:schemeClr val="dk1"/>
                </a:solidFill>
                <a:latin typeface="Calibri"/>
                <a:ea typeface="Calibri"/>
                <a:cs typeface="Calibri"/>
                <a:sym typeface="Calibri"/>
              </a:rPr>
              <a:t>Izraksts no profesionālā vai komercreģistra.</a:t>
            </a:r>
          </a:p>
          <a:p>
            <a:pPr marL="0" marR="0" lvl="0" indent="0" algn="l" rtl="0">
              <a:lnSpc>
                <a:spcPct val="100000"/>
              </a:lnSpc>
              <a:spcBef>
                <a:spcPts val="0"/>
              </a:spcBef>
              <a:spcAft>
                <a:spcPts val="0"/>
              </a:spcAft>
              <a:buClr>
                <a:srgbClr val="009A46"/>
              </a:buClr>
              <a:buSzPct val="100000"/>
              <a:buFont typeface="Noto Sans Symbols"/>
              <a:buChar char="▪"/>
            </a:pPr>
            <a:r>
              <a:rPr lang="en-US" sz="1400" b="0" i="0" u="none">
                <a:solidFill>
                  <a:schemeClr val="dk1"/>
                </a:solidFill>
                <a:latin typeface="Calibri"/>
                <a:ea typeface="Calibri"/>
                <a:cs typeface="Calibri"/>
                <a:sym typeface="Calibri"/>
              </a:rPr>
              <a:t>Atbildības apdrošināšanas pierādījums (ar obligāto seguma līmeni).</a:t>
            </a:r>
          </a:p>
          <a:p>
            <a:pPr marL="0" marR="0" lvl="0" indent="0" algn="l" rtl="0">
              <a:lnSpc>
                <a:spcPct val="100000"/>
              </a:lnSpc>
              <a:spcBef>
                <a:spcPts val="0"/>
              </a:spcBef>
              <a:spcAft>
                <a:spcPts val="0"/>
              </a:spcAft>
              <a:buClr>
                <a:srgbClr val="009A46"/>
              </a:buClr>
              <a:buSzPct val="100000"/>
              <a:buFont typeface="Noto Sans Symbols"/>
              <a:buChar char="▪"/>
            </a:pPr>
            <a:r>
              <a:rPr lang="en-US" sz="1400" b="0" i="0" u="none">
                <a:solidFill>
                  <a:schemeClr val="dk1"/>
                </a:solidFill>
                <a:latin typeface="Calibri"/>
                <a:ea typeface="Calibri"/>
                <a:cs typeface="Calibri"/>
                <a:sym typeface="Calibri"/>
              </a:rPr>
              <a:t>Korporatīvā struktūra (juridiskais statuss, statūti, akcionāri).</a:t>
            </a:r>
          </a:p>
          <a:p>
            <a:pPr marL="0" marR="0" lvl="0" indent="0" algn="l" rtl="0">
              <a:lnSpc>
                <a:spcPct val="100000"/>
              </a:lnSpc>
              <a:spcBef>
                <a:spcPts val="0"/>
              </a:spcBef>
              <a:spcAft>
                <a:spcPts val="0"/>
              </a:spcAft>
              <a:buClr>
                <a:srgbClr val="009A46"/>
              </a:buClr>
              <a:buSzPct val="100000"/>
              <a:buFont typeface="Noto Sans Symbols"/>
              <a:buChar char="▪"/>
            </a:pPr>
            <a:r>
              <a:rPr lang="en-US" sz="1400" b="0" i="0" u="none">
                <a:solidFill>
                  <a:schemeClr val="dk1"/>
                </a:solidFill>
                <a:latin typeface="Calibri"/>
                <a:ea typeface="Calibri"/>
                <a:cs typeface="Calibri"/>
                <a:sym typeface="Calibri"/>
              </a:rPr>
              <a:t>Deklarācija par nodokļu un nodevu nomaksu.</a:t>
            </a:r>
          </a:p>
          <a:p>
            <a:pPr marL="0" marR="0" lvl="0" indent="0" algn="l" rtl="0">
              <a:lnSpc>
                <a:spcPct val="100000"/>
              </a:lnSpc>
              <a:spcBef>
                <a:spcPts val="0"/>
              </a:spcBef>
              <a:spcAft>
                <a:spcPts val="0"/>
              </a:spcAft>
              <a:buClr>
                <a:srgbClr val="009A46"/>
              </a:buClr>
              <a:buSzPct val="100000"/>
              <a:buFont typeface="Noto Sans Symbols"/>
              <a:buChar char="▪"/>
            </a:pPr>
            <a:r>
              <a:rPr lang="en-US" sz="1400" b="0" i="0" u="none">
                <a:solidFill>
                  <a:schemeClr val="dk1"/>
                </a:solidFill>
                <a:latin typeface="Calibri"/>
                <a:ea typeface="Calibri"/>
                <a:cs typeface="Calibri"/>
                <a:sym typeface="Calibri"/>
              </a:rPr>
              <a:t>Darbinieku skaits, ekonomiskie, tehniskie un finanšu resursi.</a:t>
            </a:r>
          </a:p>
          <a:p>
            <a:pPr marL="0" marR="0" lvl="0" indent="0" algn="l" rtl="0">
              <a:lnSpc>
                <a:spcPct val="100000"/>
              </a:lnSpc>
              <a:spcBef>
                <a:spcPts val="300"/>
              </a:spcBef>
              <a:spcAft>
                <a:spcPts val="0"/>
              </a:spcAft>
              <a:buClr>
                <a:srgbClr val="008000"/>
              </a:buClr>
              <a:buSzPct val="25000"/>
              <a:buFont typeface="Arial"/>
              <a:buNone/>
            </a:pPr>
            <a:r>
              <a:rPr lang="en-US" sz="1600" b="0" i="0" u="none">
                <a:solidFill>
                  <a:srgbClr val="008000"/>
                </a:solidFill>
                <a:latin typeface="Calibri"/>
                <a:ea typeface="Calibri"/>
                <a:cs typeface="Calibri"/>
                <a:sym typeface="Calibri"/>
              </a:rPr>
              <a:t>Papildus kritēriji, piemēram:</a:t>
            </a:r>
          </a:p>
          <a:p>
            <a:pPr marL="0" marR="0" lvl="0" indent="0" algn="l" rtl="0">
              <a:lnSpc>
                <a:spcPct val="100000"/>
              </a:lnSpc>
              <a:spcBef>
                <a:spcPts val="300"/>
              </a:spcBef>
              <a:spcAft>
                <a:spcPts val="0"/>
              </a:spcAft>
              <a:buClr>
                <a:srgbClr val="009A46"/>
              </a:buClr>
              <a:buSzPct val="100000"/>
              <a:buFont typeface="Arial"/>
              <a:buChar char="▪"/>
            </a:pPr>
            <a:r>
              <a:rPr lang="en-US" sz="1400" b="0" i="0" u="none">
                <a:solidFill>
                  <a:schemeClr val="dk1"/>
                </a:solidFill>
                <a:latin typeface="Calibri"/>
                <a:ea typeface="Calibri"/>
                <a:cs typeface="Calibri"/>
                <a:sym typeface="Calibri"/>
              </a:rPr>
              <a:t>Apņemšanās ievērot Eiropas EEL Rīcības kodeksu</a:t>
            </a:r>
          </a:p>
          <a:p>
            <a:pPr marL="0" marR="0" lvl="0" indent="0" algn="l" rtl="0">
              <a:lnSpc>
                <a:spcPct val="100000"/>
              </a:lnSpc>
              <a:spcBef>
                <a:spcPts val="300"/>
              </a:spcBef>
              <a:spcAft>
                <a:spcPts val="0"/>
              </a:spcAft>
              <a:buClr>
                <a:srgbClr val="008000"/>
              </a:buClr>
              <a:buSzPct val="25000"/>
              <a:buFont typeface="Arial"/>
              <a:buNone/>
            </a:pPr>
            <a:r>
              <a:rPr lang="en-US" sz="1400" b="0" i="0" u="none">
                <a:solidFill>
                  <a:srgbClr val="008000"/>
                </a:solidFill>
                <a:latin typeface="Calibri"/>
                <a:ea typeface="Calibri"/>
                <a:cs typeface="Calibri"/>
                <a:sym typeface="Calibri"/>
              </a:rPr>
              <a:t>Skaidra informācija par atlases kritērijiem un vērtējumu jāiekļauj iepirkuma dokumentācijā, respektīvi, Uzaicinājumā iesniegt piedāvājumu</a:t>
            </a:r>
          </a:p>
          <a:p>
            <a:pPr marL="342900" marR="0" lvl="0" indent="-342900" algn="l" rtl="0">
              <a:spcBef>
                <a:spcPts val="280"/>
              </a:spcBef>
              <a:spcAft>
                <a:spcPts val="0"/>
              </a:spcAft>
              <a:buClr>
                <a:schemeClr val="dk1"/>
              </a:buClr>
              <a:buSzPct val="100000"/>
              <a:buFont typeface="Arial"/>
              <a:buNone/>
            </a:pPr>
            <a:endParaRPr sz="1400" b="0" i="0" u="none">
              <a:solidFill>
                <a:srgbClr val="008000"/>
              </a:solidFill>
              <a:latin typeface="Calibri"/>
              <a:ea typeface="Calibri"/>
              <a:cs typeface="Calibri"/>
              <a:sym typeface="Calibri"/>
            </a:endParaRPr>
          </a:p>
        </p:txBody>
      </p:sp>
      <p:sp>
        <p:nvSpPr>
          <p:cNvPr id="1046" name="Shape 1046"/>
          <p:cNvSpPr txBox="1"/>
          <p:nvPr/>
        </p:nvSpPr>
        <p:spPr>
          <a:xfrm>
            <a:off x="179386" y="981075"/>
            <a:ext cx="7085012" cy="584200"/>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600" b="0" i="0" u="none">
                <a:solidFill>
                  <a:srgbClr val="002060"/>
                </a:solidFill>
                <a:latin typeface="Calibri"/>
                <a:ea typeface="Calibri"/>
                <a:cs typeface="Calibri"/>
                <a:sym typeface="Calibri"/>
              </a:rPr>
              <a:t>Līguma slēgšanas paziņojuma publicēšana / ESKO intereses paušana</a:t>
            </a:r>
          </a:p>
          <a:p>
            <a:pPr marL="0" marR="0" lvl="0" indent="0" algn="ctr" rtl="0">
              <a:lnSpc>
                <a:spcPct val="100000"/>
              </a:lnSpc>
              <a:spcBef>
                <a:spcPts val="0"/>
              </a:spcBef>
              <a:spcAft>
                <a:spcPts val="0"/>
              </a:spcAft>
              <a:buClr>
                <a:srgbClr val="002060"/>
              </a:buClr>
              <a:buSzPct val="25000"/>
              <a:buFont typeface="Calibri"/>
              <a:buNone/>
            </a:pPr>
            <a:r>
              <a:rPr lang="en-US" sz="1600" b="0" i="0" u="sng">
                <a:solidFill>
                  <a:srgbClr val="002060"/>
                </a:solidFill>
                <a:latin typeface="Calibri"/>
                <a:ea typeface="Calibri"/>
                <a:cs typeface="Calibri"/>
                <a:sym typeface="Calibri"/>
              </a:rPr>
              <a:t>kvalificētu pretendentu</a:t>
            </a:r>
            <a:r>
              <a:rPr lang="en-US" sz="1600" b="0" i="0" u="none">
                <a:solidFill>
                  <a:srgbClr val="002060"/>
                </a:solidFill>
                <a:latin typeface="Calibri"/>
                <a:ea typeface="Calibri"/>
                <a:cs typeface="Calibri"/>
                <a:sym typeface="Calibri"/>
              </a:rPr>
              <a:t> atlase (īsais saraksts)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50"/>
        <p:cNvGrpSpPr/>
        <p:nvPr/>
      </p:nvGrpSpPr>
      <p:grpSpPr>
        <a:xfrm>
          <a:off x="0" y="0"/>
          <a:ext cx="0" cy="0"/>
          <a:chOff x="0" y="0"/>
          <a:chExt cx="0" cy="0"/>
        </a:xfrm>
      </p:grpSpPr>
      <p:sp>
        <p:nvSpPr>
          <p:cNvPr id="1051" name="Shape 1051"/>
          <p:cNvSpPr txBox="1">
            <a:spLocks noGrp="1"/>
          </p:cNvSpPr>
          <p:nvPr>
            <p:ph type="title"/>
          </p:nvPr>
        </p:nvSpPr>
        <p:spPr>
          <a:xfrm>
            <a:off x="107950" y="0"/>
            <a:ext cx="9001125" cy="10525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Iepirkumu procedūras</a:t>
            </a:r>
            <a:br>
              <a:rPr lang="en-US" sz="2800" b="0" i="0" u="none" strike="noStrike" cap="none">
                <a:solidFill>
                  <a:srgbClr val="008000"/>
                </a:solidFill>
                <a:latin typeface="Calibri"/>
                <a:ea typeface="Calibri"/>
                <a:cs typeface="Calibri"/>
                <a:sym typeface="Calibri"/>
              </a:rPr>
            </a:br>
            <a:r>
              <a:rPr lang="en-US" sz="2000" b="0" i="0" u="none" strike="noStrike" cap="none">
                <a:solidFill>
                  <a:srgbClr val="008000"/>
                </a:solidFill>
                <a:latin typeface="Calibri"/>
                <a:ea typeface="Calibri"/>
                <a:cs typeface="Calibri"/>
                <a:sym typeface="Calibri"/>
              </a:rPr>
              <a:t>Tipiskie procesa soļi</a:t>
            </a:r>
          </a:p>
        </p:txBody>
      </p:sp>
      <p:sp>
        <p:nvSpPr>
          <p:cNvPr id="1052" name="Shape 1052"/>
          <p:cNvSpPr txBox="1"/>
          <p:nvPr/>
        </p:nvSpPr>
        <p:spPr>
          <a:xfrm>
            <a:off x="7010400" y="66611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16</a:t>
            </a:fld>
            <a:endParaRPr lang="en-US" sz="1400" b="0" i="0" u="none">
              <a:solidFill>
                <a:srgbClr val="009A46"/>
              </a:solidFill>
              <a:latin typeface="Calibri"/>
              <a:ea typeface="Calibri"/>
              <a:cs typeface="Calibri"/>
              <a:sym typeface="Calibri"/>
            </a:endParaRPr>
          </a:p>
        </p:txBody>
      </p:sp>
      <p:pic>
        <p:nvPicPr>
          <p:cNvPr id="1053" name="Shape 1053"/>
          <p:cNvPicPr preferRelativeResize="0"/>
          <p:nvPr/>
        </p:nvPicPr>
        <p:blipFill rotWithShape="1">
          <a:blip r:embed="rId3">
            <a:alphaModFix/>
          </a:blip>
          <a:srcRect/>
          <a:stretch/>
        </p:blipFill>
        <p:spPr>
          <a:xfrm>
            <a:off x="7264400" y="38100"/>
            <a:ext cx="1833562" cy="576262"/>
          </a:xfrm>
          <a:prstGeom prst="rect">
            <a:avLst/>
          </a:prstGeom>
          <a:noFill/>
          <a:ln>
            <a:noFill/>
          </a:ln>
        </p:spPr>
      </p:pic>
      <p:sp>
        <p:nvSpPr>
          <p:cNvPr id="1054" name="Shape 1054"/>
          <p:cNvSpPr txBox="1">
            <a:spLocks noGrp="1"/>
          </p:cNvSpPr>
          <p:nvPr>
            <p:ph type="body" idx="1"/>
          </p:nvPr>
        </p:nvSpPr>
        <p:spPr>
          <a:xfrm>
            <a:off x="179386" y="1773236"/>
            <a:ext cx="8713786" cy="4824412"/>
          </a:xfrm>
          <a:prstGeom prst="rect">
            <a:avLst/>
          </a:prstGeom>
          <a:noFill/>
          <a:ln>
            <a:noFill/>
          </a:ln>
        </p:spPr>
        <p:txBody>
          <a:bodyPr lIns="36000" tIns="0" rIns="0" bIns="0" anchor="t" anchorCtr="0">
            <a:noAutofit/>
          </a:bodyPr>
          <a:lstStyle/>
          <a:p>
            <a:pPr marL="0" marR="0" lvl="0" indent="0" algn="l" rtl="0">
              <a:lnSpc>
                <a:spcPct val="100000"/>
              </a:lnSpc>
              <a:spcBef>
                <a:spcPts val="0"/>
              </a:spcBef>
              <a:spcAft>
                <a:spcPts val="0"/>
              </a:spcAft>
              <a:buClr>
                <a:srgbClr val="008000"/>
              </a:buClr>
              <a:buSzPct val="25000"/>
              <a:buFont typeface="Arial"/>
              <a:buNone/>
            </a:pPr>
            <a:r>
              <a:rPr lang="en-US" sz="1800" b="0" i="0" u="none">
                <a:solidFill>
                  <a:srgbClr val="008000"/>
                </a:solidFill>
                <a:latin typeface="Calibri"/>
                <a:ea typeface="Calibri"/>
                <a:cs typeface="Calibri"/>
                <a:sym typeface="Calibri"/>
              </a:rPr>
              <a:t>Ierosinātie atlases kritēriji labāko sākotnējo piedāvājumu noteikšanai:</a:t>
            </a:r>
          </a:p>
          <a:p>
            <a:pPr marL="0" marR="0" lvl="0" indent="0" algn="l" rtl="0">
              <a:lnSpc>
                <a:spcPct val="100000"/>
              </a:lnSpc>
              <a:spcBef>
                <a:spcPts val="300"/>
              </a:spcBef>
              <a:spcAft>
                <a:spcPts val="0"/>
              </a:spcAft>
              <a:buClr>
                <a:srgbClr val="008000"/>
              </a:buClr>
              <a:buSzPct val="25000"/>
              <a:buFont typeface="Arial"/>
              <a:buNone/>
            </a:pPr>
            <a:r>
              <a:rPr lang="en-US" sz="1800" b="0" i="0" u="sng">
                <a:solidFill>
                  <a:srgbClr val="008000"/>
                </a:solidFill>
                <a:latin typeface="Calibri"/>
                <a:ea typeface="Calibri"/>
                <a:cs typeface="Calibri"/>
                <a:sym typeface="Calibri"/>
              </a:rPr>
              <a:t>PRIEKŠLIKUMS </a:t>
            </a:r>
            <a:r>
              <a:rPr lang="en-US" sz="1800" b="0" i="0" u="sng">
                <a:solidFill>
                  <a:schemeClr val="dk1"/>
                </a:solidFill>
                <a:latin typeface="Calibri"/>
                <a:ea typeface="Calibri"/>
                <a:cs typeface="Calibri"/>
                <a:sym typeface="Calibri"/>
              </a:rPr>
              <a:t>A (Avots KEA)</a:t>
            </a:r>
          </a:p>
          <a:p>
            <a:pPr marL="0" marR="0" lvl="0" indent="0" algn="l" rtl="0">
              <a:lnSpc>
                <a:spcPct val="100000"/>
              </a:lnSpc>
              <a:spcBef>
                <a:spcPts val="1200"/>
              </a:spcBef>
              <a:spcAft>
                <a:spcPts val="0"/>
              </a:spcAft>
              <a:buClr>
                <a:srgbClr val="008000"/>
              </a:buClr>
              <a:buSzPct val="25000"/>
              <a:buFont typeface="Arial"/>
              <a:buNone/>
            </a:pPr>
            <a:r>
              <a:rPr lang="en-US" sz="1800" b="0" i="0" u="none">
                <a:solidFill>
                  <a:srgbClr val="008000"/>
                </a:solidFill>
                <a:latin typeface="Calibri"/>
                <a:ea typeface="Calibri"/>
                <a:cs typeface="Calibri"/>
                <a:sym typeface="Calibri"/>
              </a:rPr>
              <a:t>Projekta </a:t>
            </a:r>
            <a:r>
              <a:rPr lang="en-US" sz="1800" b="0" i="0" u="none">
                <a:solidFill>
                  <a:schemeClr val="dk1"/>
                </a:solidFill>
                <a:latin typeface="Calibri"/>
                <a:ea typeface="Calibri"/>
                <a:cs typeface="Calibri"/>
                <a:sym typeface="Calibri"/>
              </a:rPr>
              <a:t>koncepcija</a:t>
            </a:r>
            <a:r>
              <a:rPr lang="en-US" sz="1800" b="0" i="1" u="none">
                <a:solidFill>
                  <a:schemeClr val="dk1"/>
                </a:solidFill>
                <a:latin typeface="Calibri"/>
                <a:ea typeface="Calibri"/>
                <a:cs typeface="Calibri"/>
                <a:sym typeface="Calibri"/>
              </a:rPr>
              <a:t> (īpatsvars 50%)</a:t>
            </a:r>
          </a:p>
          <a:p>
            <a:pPr marL="0" marR="0" lvl="0" indent="0" algn="l" rtl="0">
              <a:lnSpc>
                <a:spcPct val="100000"/>
              </a:lnSpc>
              <a:spcBef>
                <a:spcPts val="1200"/>
              </a:spcBef>
              <a:spcAft>
                <a:spcPts val="0"/>
              </a:spcAft>
              <a:buClr>
                <a:srgbClr val="009A46"/>
              </a:buClr>
              <a:buSzPct val="171428"/>
              <a:buFont typeface="Noto Sans Symbols"/>
              <a:buChar char="▪"/>
            </a:pPr>
            <a:r>
              <a:rPr lang="en-US" sz="1400" b="0" i="0" u="none">
                <a:solidFill>
                  <a:schemeClr val="dk1"/>
                </a:solidFill>
                <a:latin typeface="Calibri"/>
                <a:ea typeface="Calibri"/>
                <a:cs typeface="Calibri"/>
                <a:sym typeface="Calibri"/>
              </a:rPr>
              <a:t>Vērtēt var pasākumu, kas nebija noteikti kā obligāti,  kvalitāti un vispusību</a:t>
            </a:r>
            <a:r>
              <a:rPr lang="en-US" sz="2400" b="0" i="0" u="none">
                <a:solidFill>
                  <a:schemeClr val="dk1"/>
                </a:solidFill>
                <a:latin typeface="Calibri"/>
                <a:ea typeface="Calibri"/>
                <a:cs typeface="Calibri"/>
                <a:sym typeface="Calibri"/>
              </a:rPr>
              <a:t> </a:t>
            </a:r>
            <a:r>
              <a:rPr lang="en-US" sz="1400" b="0" i="1" u="none">
                <a:solidFill>
                  <a:schemeClr val="dk1"/>
                </a:solidFill>
                <a:latin typeface="Calibri"/>
                <a:ea typeface="Calibri"/>
                <a:cs typeface="Calibri"/>
                <a:sym typeface="Calibri"/>
              </a:rPr>
              <a:t>(Piedāvājumi, kas nesniedz informāciju par visiem obligātajiem pasākumiem, netiks tālāk vērtēti.)</a:t>
            </a:r>
          </a:p>
          <a:p>
            <a:pPr marL="0" marR="0" lvl="0" indent="0" algn="l" rtl="0">
              <a:lnSpc>
                <a:spcPct val="100000"/>
              </a:lnSpc>
              <a:spcBef>
                <a:spcPts val="1200"/>
              </a:spcBef>
              <a:spcAft>
                <a:spcPts val="0"/>
              </a:spcAft>
              <a:buClr>
                <a:srgbClr val="008000"/>
              </a:buClr>
              <a:buSzPct val="25000"/>
              <a:buFont typeface="Arial"/>
              <a:buNone/>
            </a:pPr>
            <a:r>
              <a:rPr lang="en-US" sz="1800" b="0" i="0" u="none">
                <a:solidFill>
                  <a:srgbClr val="008000"/>
                </a:solidFill>
                <a:latin typeface="Calibri"/>
                <a:ea typeface="Calibri"/>
                <a:cs typeface="Calibri"/>
                <a:sym typeface="Calibri"/>
              </a:rPr>
              <a:t>Potenciālā ietaupījuma tagadnes neto vērtība (NPV) </a:t>
            </a:r>
            <a:r>
              <a:rPr lang="en-US" sz="1800" b="0" i="1" u="none">
                <a:solidFill>
                  <a:schemeClr val="dk1"/>
                </a:solidFill>
                <a:latin typeface="Calibri"/>
                <a:ea typeface="Calibri"/>
                <a:cs typeface="Calibri"/>
                <a:sym typeface="Calibri"/>
              </a:rPr>
              <a:t>(īpatsvars 20%)</a:t>
            </a:r>
            <a:r>
              <a:rPr lang="en-US" sz="2400" b="0" i="0" u="none">
                <a:solidFill>
                  <a:schemeClr val="dk1"/>
                </a:solidFill>
                <a:latin typeface="Calibri"/>
                <a:ea typeface="Calibri"/>
                <a:cs typeface="Calibri"/>
                <a:sym typeface="Calibri"/>
              </a:rPr>
              <a:t/>
            </a:r>
            <a:br>
              <a:rPr lang="en-US" sz="2400" b="0" i="0" u="none">
                <a:solidFill>
                  <a:schemeClr val="dk1"/>
                </a:solidFill>
                <a:latin typeface="Calibri"/>
                <a:ea typeface="Calibri"/>
                <a:cs typeface="Calibri"/>
                <a:sym typeface="Calibri"/>
              </a:rPr>
            </a:br>
            <a:endParaRPr lang="en-US" sz="2400" b="0" i="0" u="none">
              <a:solidFill>
                <a:schemeClr val="dk1"/>
              </a:solidFill>
              <a:latin typeface="Calibri"/>
              <a:ea typeface="Calibri"/>
              <a:cs typeface="Calibri"/>
              <a:sym typeface="Calibri"/>
            </a:endParaRPr>
          </a:p>
          <a:p>
            <a:pPr marL="0" marR="0" lvl="0" indent="0" algn="l" rtl="0">
              <a:lnSpc>
                <a:spcPct val="100000"/>
              </a:lnSpc>
              <a:spcBef>
                <a:spcPts val="1200"/>
              </a:spcBef>
              <a:spcAft>
                <a:spcPts val="0"/>
              </a:spcAft>
              <a:buClr>
                <a:srgbClr val="009A46"/>
              </a:buClr>
              <a:buSzPct val="171428"/>
              <a:buFont typeface="Noto Sans Symbols"/>
              <a:buChar char="▪"/>
            </a:pPr>
            <a:r>
              <a:rPr lang="en-US" sz="1400" b="0" i="0" u="none">
                <a:solidFill>
                  <a:schemeClr val="dk1"/>
                </a:solidFill>
                <a:latin typeface="Calibri"/>
                <a:ea typeface="Calibri"/>
                <a:cs typeface="Calibri"/>
                <a:sym typeface="Calibri"/>
              </a:rPr>
              <a:t>Standarta periodā, piemēram, 20 gados, sasniegtā garantētā ietaupījuma NPV </a:t>
            </a:r>
            <a:r>
              <a:rPr lang="en-US" sz="2400" b="0" i="0" u="none">
                <a:solidFill>
                  <a:schemeClr val="dk1"/>
                </a:solidFill>
                <a:latin typeface="Calibri"/>
                <a:ea typeface="Calibri"/>
                <a:cs typeface="Calibri"/>
                <a:sym typeface="Calibri"/>
              </a:rPr>
              <a:t/>
            </a:r>
            <a:br>
              <a:rPr lang="en-US" sz="2400" b="0" i="0" u="none">
                <a:solidFill>
                  <a:schemeClr val="dk1"/>
                </a:solidFill>
                <a:latin typeface="Calibri"/>
                <a:ea typeface="Calibri"/>
                <a:cs typeface="Calibri"/>
                <a:sym typeface="Calibri"/>
              </a:rPr>
            </a:br>
            <a:r>
              <a:rPr lang="en-US" sz="1400" b="0" i="0" u="none">
                <a:solidFill>
                  <a:schemeClr val="dk1"/>
                </a:solidFill>
                <a:latin typeface="Calibri"/>
                <a:ea typeface="Calibri"/>
                <a:cs typeface="Calibri"/>
                <a:sym typeface="Calibri"/>
              </a:rPr>
              <a:t>(fiksētas cenas, fiksēta diskonta likme)			</a:t>
            </a:r>
          </a:p>
          <a:p>
            <a:pPr marL="0" marR="0" lvl="0" indent="0" algn="l" rtl="0">
              <a:lnSpc>
                <a:spcPct val="100000"/>
              </a:lnSpc>
              <a:spcBef>
                <a:spcPts val="1200"/>
              </a:spcBef>
              <a:spcAft>
                <a:spcPts val="0"/>
              </a:spcAft>
              <a:buClr>
                <a:srgbClr val="008000"/>
              </a:buClr>
              <a:buSzPct val="25000"/>
              <a:buFont typeface="Arial"/>
              <a:buNone/>
            </a:pPr>
            <a:r>
              <a:rPr lang="en-US" sz="1800" b="0" i="0" u="none">
                <a:solidFill>
                  <a:srgbClr val="008000"/>
                </a:solidFill>
                <a:latin typeface="Calibri"/>
                <a:ea typeface="Calibri"/>
                <a:cs typeface="Calibri"/>
                <a:sym typeface="Calibri"/>
              </a:rPr>
              <a:t>Ēkas īpašnieka neto ienākumu tagadnes neto vērtība (NPV)</a:t>
            </a:r>
            <a:r>
              <a:rPr lang="en-US" sz="2400" b="0" i="0" u="none">
                <a:solidFill>
                  <a:schemeClr val="dk1"/>
                </a:solidFill>
                <a:latin typeface="Calibri"/>
                <a:ea typeface="Calibri"/>
                <a:cs typeface="Calibri"/>
                <a:sym typeface="Calibri"/>
              </a:rPr>
              <a:t> </a:t>
            </a:r>
            <a:r>
              <a:rPr lang="en-US" sz="1800" b="0" i="1" u="none">
                <a:solidFill>
                  <a:schemeClr val="dk1"/>
                </a:solidFill>
                <a:latin typeface="Calibri"/>
                <a:ea typeface="Calibri"/>
                <a:cs typeface="Calibri"/>
                <a:sym typeface="Calibri"/>
              </a:rPr>
              <a:t>(īpatsvars 20%)</a:t>
            </a:r>
          </a:p>
          <a:p>
            <a:pPr marL="0" marR="0" lvl="0" indent="0" algn="l" rtl="0">
              <a:lnSpc>
                <a:spcPct val="100000"/>
              </a:lnSpc>
              <a:spcBef>
                <a:spcPts val="1200"/>
              </a:spcBef>
              <a:spcAft>
                <a:spcPts val="0"/>
              </a:spcAft>
              <a:buClr>
                <a:srgbClr val="009A46"/>
              </a:buClr>
              <a:buSzPct val="100000"/>
              <a:buFont typeface="Noto Sans Symbols"/>
              <a:buChar char="▪"/>
            </a:pPr>
            <a:r>
              <a:rPr lang="en-US" sz="1400" b="0" i="0" u="none">
                <a:solidFill>
                  <a:schemeClr val="dk1"/>
                </a:solidFill>
                <a:latin typeface="Calibri"/>
                <a:ea typeface="Calibri"/>
                <a:cs typeface="Calibri"/>
                <a:sym typeface="Calibri"/>
              </a:rPr>
              <a:t>Starpība starp NPV garantēto ietaupījumu un kopējiem sabiedriskās ēkas īpašnieka izdevumiem (EEL maksas, etc.) standarta perioda  - 20 gadu laikā (fiksētas cenas, fiksēta diskonta likme) </a:t>
            </a:r>
          </a:p>
          <a:p>
            <a:pPr marL="0" marR="0" lvl="0" indent="0" algn="l" rtl="0">
              <a:lnSpc>
                <a:spcPct val="100000"/>
              </a:lnSpc>
              <a:spcBef>
                <a:spcPts val="1200"/>
              </a:spcBef>
              <a:spcAft>
                <a:spcPts val="0"/>
              </a:spcAft>
              <a:buClr>
                <a:srgbClr val="008000"/>
              </a:buClr>
              <a:buSzPct val="25000"/>
              <a:buFont typeface="Arial"/>
              <a:buNone/>
            </a:pPr>
            <a:r>
              <a:rPr lang="en-US" sz="1800" b="0" i="0" u="none">
                <a:solidFill>
                  <a:srgbClr val="008000"/>
                </a:solidFill>
                <a:latin typeface="Calibri"/>
                <a:ea typeface="Calibri"/>
                <a:cs typeface="Calibri"/>
                <a:sym typeface="Calibri"/>
              </a:rPr>
              <a:t>CO</a:t>
            </a:r>
            <a:r>
              <a:rPr lang="en-US" sz="1800" b="0" i="0" u="none" baseline="-25000">
                <a:solidFill>
                  <a:srgbClr val="008000"/>
                </a:solidFill>
                <a:latin typeface="Calibri"/>
                <a:ea typeface="Calibri"/>
                <a:cs typeface="Calibri"/>
                <a:sym typeface="Calibri"/>
              </a:rPr>
              <a:t>2</a:t>
            </a:r>
            <a:r>
              <a:rPr lang="en-US" sz="1800" b="0" i="0" u="none">
                <a:solidFill>
                  <a:srgbClr val="008000"/>
                </a:solidFill>
                <a:latin typeface="Calibri"/>
                <a:ea typeface="Calibri"/>
                <a:cs typeface="Calibri"/>
                <a:sym typeface="Calibri"/>
              </a:rPr>
              <a:t> emisijas samazinājums tonnās/gadā</a:t>
            </a:r>
            <a:r>
              <a:rPr lang="en-US" sz="1800" b="0" i="1" u="none">
                <a:solidFill>
                  <a:schemeClr val="dk1"/>
                </a:solidFill>
                <a:latin typeface="Calibri"/>
                <a:ea typeface="Calibri"/>
                <a:cs typeface="Calibri"/>
                <a:sym typeface="Calibri"/>
              </a:rPr>
              <a:t> (īpatsvars 10%)</a:t>
            </a:r>
          </a:p>
          <a:p>
            <a:pPr marL="0" marR="0" lvl="0" indent="0" algn="l" rtl="0">
              <a:lnSpc>
                <a:spcPct val="100000"/>
              </a:lnSpc>
              <a:spcBef>
                <a:spcPts val="600"/>
              </a:spcBef>
              <a:spcAft>
                <a:spcPts val="0"/>
              </a:spcAft>
              <a:buClr>
                <a:schemeClr val="dk1"/>
              </a:buClr>
              <a:buSzPct val="25000"/>
              <a:buFont typeface="Arial"/>
              <a:buNone/>
            </a:pPr>
            <a:r>
              <a:rPr lang="en-US" sz="2400" b="0" i="0" u="none">
                <a:solidFill>
                  <a:schemeClr val="dk1"/>
                </a:solidFill>
                <a:latin typeface="Calibri"/>
                <a:ea typeface="Calibri"/>
                <a:cs typeface="Calibri"/>
                <a:sym typeface="Calibri"/>
              </a:rPr>
              <a:t/>
            </a:r>
            <a:br>
              <a:rPr lang="en-US" sz="2400" b="0" i="0" u="none">
                <a:solidFill>
                  <a:schemeClr val="dk1"/>
                </a:solidFill>
                <a:latin typeface="Calibri"/>
                <a:ea typeface="Calibri"/>
                <a:cs typeface="Calibri"/>
                <a:sym typeface="Calibri"/>
              </a:rPr>
            </a:br>
            <a:endParaRPr lang="en-US" sz="2400" b="0" i="0" u="none">
              <a:solidFill>
                <a:schemeClr val="dk1"/>
              </a:solidFill>
              <a:latin typeface="Calibri"/>
              <a:ea typeface="Calibri"/>
              <a:cs typeface="Calibri"/>
              <a:sym typeface="Calibri"/>
            </a:endParaRPr>
          </a:p>
        </p:txBody>
      </p:sp>
      <p:sp>
        <p:nvSpPr>
          <p:cNvPr id="1055" name="Shape 1055"/>
          <p:cNvSpPr txBox="1"/>
          <p:nvPr/>
        </p:nvSpPr>
        <p:spPr>
          <a:xfrm>
            <a:off x="179386" y="981075"/>
            <a:ext cx="7085012" cy="584200"/>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600" b="0" i="0" u="none">
                <a:solidFill>
                  <a:srgbClr val="002060"/>
                </a:solidFill>
                <a:latin typeface="Calibri"/>
                <a:ea typeface="Calibri"/>
                <a:cs typeface="Calibri"/>
                <a:sym typeface="Calibri"/>
              </a:rPr>
              <a:t>Līguma slēgšanas paziņojuma publicēšana / ESKO intereses paušana</a:t>
            </a:r>
          </a:p>
          <a:p>
            <a:pPr marL="0" marR="0" lvl="0" indent="0" algn="ctr" rtl="0">
              <a:lnSpc>
                <a:spcPct val="100000"/>
              </a:lnSpc>
              <a:spcBef>
                <a:spcPts val="0"/>
              </a:spcBef>
              <a:spcAft>
                <a:spcPts val="0"/>
              </a:spcAft>
              <a:buClr>
                <a:srgbClr val="002060"/>
              </a:buClr>
              <a:buSzPct val="25000"/>
              <a:buFont typeface="Calibri"/>
              <a:buNone/>
            </a:pPr>
            <a:r>
              <a:rPr lang="en-US" sz="1600" b="0" i="0" u="sng">
                <a:solidFill>
                  <a:srgbClr val="002060"/>
                </a:solidFill>
                <a:latin typeface="Calibri"/>
                <a:ea typeface="Calibri"/>
                <a:cs typeface="Calibri"/>
                <a:sym typeface="Calibri"/>
              </a:rPr>
              <a:t>3-10 kvalificētu pretendentu</a:t>
            </a:r>
            <a:r>
              <a:rPr lang="en-US" sz="1600" b="0" i="0" u="none">
                <a:solidFill>
                  <a:srgbClr val="002060"/>
                </a:solidFill>
                <a:latin typeface="Calibri"/>
                <a:ea typeface="Calibri"/>
                <a:cs typeface="Calibri"/>
                <a:sym typeface="Calibri"/>
              </a:rPr>
              <a:t> atlase (īsais saraksts)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59"/>
        <p:cNvGrpSpPr/>
        <p:nvPr/>
      </p:nvGrpSpPr>
      <p:grpSpPr>
        <a:xfrm>
          <a:off x="0" y="0"/>
          <a:ext cx="0" cy="0"/>
          <a:chOff x="0" y="0"/>
          <a:chExt cx="0" cy="0"/>
        </a:xfrm>
      </p:grpSpPr>
      <p:sp>
        <p:nvSpPr>
          <p:cNvPr id="1060" name="Shape 1060"/>
          <p:cNvSpPr txBox="1">
            <a:spLocks noGrp="1"/>
          </p:cNvSpPr>
          <p:nvPr>
            <p:ph type="title"/>
          </p:nvPr>
        </p:nvSpPr>
        <p:spPr>
          <a:xfrm>
            <a:off x="107950" y="0"/>
            <a:ext cx="9001125" cy="10525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Iepirkumu procedūras</a:t>
            </a:r>
            <a:br>
              <a:rPr lang="en-US" sz="2800" b="0" i="0" u="none" strike="noStrike" cap="none">
                <a:solidFill>
                  <a:srgbClr val="008000"/>
                </a:solidFill>
                <a:latin typeface="Calibri"/>
                <a:ea typeface="Calibri"/>
                <a:cs typeface="Calibri"/>
                <a:sym typeface="Calibri"/>
              </a:rPr>
            </a:br>
            <a:r>
              <a:rPr lang="en-US" sz="2000" b="0" i="0" u="none" strike="noStrike" cap="none">
                <a:solidFill>
                  <a:srgbClr val="008000"/>
                </a:solidFill>
                <a:latin typeface="Calibri"/>
                <a:ea typeface="Calibri"/>
                <a:cs typeface="Calibri"/>
                <a:sym typeface="Calibri"/>
              </a:rPr>
              <a:t>Tipiskie procesa soļi</a:t>
            </a:r>
          </a:p>
        </p:txBody>
      </p:sp>
      <p:sp>
        <p:nvSpPr>
          <p:cNvPr id="1061" name="Shape 1061"/>
          <p:cNvSpPr txBox="1"/>
          <p:nvPr/>
        </p:nvSpPr>
        <p:spPr>
          <a:xfrm>
            <a:off x="7010400" y="66611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17</a:t>
            </a:fld>
            <a:endParaRPr lang="en-US" sz="1400" b="0" i="0" u="none">
              <a:solidFill>
                <a:srgbClr val="009A46"/>
              </a:solidFill>
              <a:latin typeface="Calibri"/>
              <a:ea typeface="Calibri"/>
              <a:cs typeface="Calibri"/>
              <a:sym typeface="Calibri"/>
            </a:endParaRPr>
          </a:p>
        </p:txBody>
      </p:sp>
      <p:pic>
        <p:nvPicPr>
          <p:cNvPr id="1062" name="Shape 1062"/>
          <p:cNvPicPr preferRelativeResize="0"/>
          <p:nvPr/>
        </p:nvPicPr>
        <p:blipFill rotWithShape="1">
          <a:blip r:embed="rId3">
            <a:alphaModFix/>
          </a:blip>
          <a:srcRect/>
          <a:stretch/>
        </p:blipFill>
        <p:spPr>
          <a:xfrm>
            <a:off x="7264400" y="38100"/>
            <a:ext cx="1833562" cy="576262"/>
          </a:xfrm>
          <a:prstGeom prst="rect">
            <a:avLst/>
          </a:prstGeom>
          <a:noFill/>
          <a:ln>
            <a:noFill/>
          </a:ln>
        </p:spPr>
      </p:pic>
      <p:sp>
        <p:nvSpPr>
          <p:cNvPr id="1063" name="Shape 1063"/>
          <p:cNvSpPr txBox="1">
            <a:spLocks noGrp="1"/>
          </p:cNvSpPr>
          <p:nvPr>
            <p:ph type="body" idx="1"/>
          </p:nvPr>
        </p:nvSpPr>
        <p:spPr>
          <a:xfrm>
            <a:off x="179386" y="1773236"/>
            <a:ext cx="8713786" cy="4824412"/>
          </a:xfrm>
          <a:prstGeom prst="rect">
            <a:avLst/>
          </a:prstGeom>
          <a:noFill/>
          <a:ln>
            <a:noFill/>
          </a:ln>
        </p:spPr>
        <p:txBody>
          <a:bodyPr lIns="36000" tIns="0" rIns="0" bIns="0" anchor="t" anchorCtr="0">
            <a:noAutofit/>
          </a:bodyPr>
          <a:lstStyle/>
          <a:p>
            <a:pPr marL="0" marR="0" lvl="0" indent="0" algn="l" rtl="0">
              <a:lnSpc>
                <a:spcPct val="100000"/>
              </a:lnSpc>
              <a:spcBef>
                <a:spcPts val="0"/>
              </a:spcBef>
              <a:spcAft>
                <a:spcPts val="0"/>
              </a:spcAft>
              <a:buClr>
                <a:srgbClr val="008000"/>
              </a:buClr>
              <a:buSzPct val="25000"/>
              <a:buFont typeface="Arial"/>
              <a:buNone/>
            </a:pPr>
            <a:r>
              <a:rPr lang="en-US" sz="1800" b="0" i="0" u="none">
                <a:solidFill>
                  <a:srgbClr val="008000"/>
                </a:solidFill>
                <a:latin typeface="Calibri"/>
                <a:ea typeface="Calibri"/>
                <a:cs typeface="Calibri"/>
                <a:sym typeface="Calibri"/>
              </a:rPr>
              <a:t>Ierosinātie atlases kritēriji labāko sākotnējo piedāvājumu noteikšanai:</a:t>
            </a:r>
          </a:p>
          <a:p>
            <a:pPr marL="0" marR="0" lvl="0" indent="0" algn="l" rtl="0">
              <a:lnSpc>
                <a:spcPct val="100000"/>
              </a:lnSpc>
              <a:spcBef>
                <a:spcPts val="300"/>
              </a:spcBef>
              <a:spcAft>
                <a:spcPts val="0"/>
              </a:spcAft>
              <a:buClr>
                <a:srgbClr val="008000"/>
              </a:buClr>
              <a:buSzPct val="25000"/>
              <a:buFont typeface="Arial"/>
              <a:buNone/>
            </a:pPr>
            <a:r>
              <a:rPr lang="en-US" sz="1800" b="0" i="0" u="sng">
                <a:solidFill>
                  <a:srgbClr val="008000"/>
                </a:solidFill>
                <a:latin typeface="Calibri"/>
                <a:ea typeface="Calibri"/>
                <a:cs typeface="Calibri"/>
                <a:sym typeface="Calibri"/>
              </a:rPr>
              <a:t>PRIEKŠLIKUMS B</a:t>
            </a:r>
            <a:r>
              <a:rPr lang="en-US" sz="2400" b="0" i="0" u="none">
                <a:solidFill>
                  <a:schemeClr val="dk1"/>
                </a:solidFill>
                <a:latin typeface="Calibri"/>
                <a:ea typeface="Calibri"/>
                <a:cs typeface="Calibri"/>
                <a:sym typeface="Calibri"/>
              </a:rPr>
              <a:t> </a:t>
            </a:r>
            <a:r>
              <a:rPr lang="en-US" sz="1800" b="0" i="0" u="sng">
                <a:solidFill>
                  <a:schemeClr val="dk1"/>
                </a:solidFill>
                <a:latin typeface="Calibri"/>
                <a:ea typeface="Calibri"/>
                <a:cs typeface="Calibri"/>
                <a:sym typeface="Calibri"/>
              </a:rPr>
              <a:t>(Avots: Transparense):</a:t>
            </a:r>
          </a:p>
          <a:p>
            <a:pPr marL="0" marR="0" lvl="0" indent="0" algn="l" rtl="0">
              <a:lnSpc>
                <a:spcPct val="100000"/>
              </a:lnSpc>
              <a:spcBef>
                <a:spcPts val="300"/>
              </a:spcBef>
              <a:spcAft>
                <a:spcPts val="0"/>
              </a:spcAft>
              <a:buClr>
                <a:schemeClr val="dk1"/>
              </a:buClr>
              <a:buSzPct val="25000"/>
              <a:buFont typeface="Arial"/>
              <a:buNone/>
            </a:pPr>
            <a:endParaRPr sz="1800" b="0" i="0" u="none">
              <a:solidFill>
                <a:schemeClr val="dk1"/>
              </a:solidFill>
              <a:latin typeface="Calibri"/>
              <a:ea typeface="Calibri"/>
              <a:cs typeface="Calibri"/>
              <a:sym typeface="Calibri"/>
            </a:endParaRPr>
          </a:p>
          <a:p>
            <a:pPr marL="0" marR="0" lvl="0" indent="0" algn="l" rtl="0">
              <a:lnSpc>
                <a:spcPct val="100000"/>
              </a:lnSpc>
              <a:spcBef>
                <a:spcPts val="300"/>
              </a:spcBef>
              <a:spcAft>
                <a:spcPts val="0"/>
              </a:spcAft>
              <a:buClr>
                <a:schemeClr val="dk1"/>
              </a:buClr>
              <a:buSzPct val="25000"/>
              <a:buFont typeface="Arial"/>
              <a:buNone/>
            </a:pPr>
            <a:endParaRPr sz="1800" b="0" i="0" u="none">
              <a:solidFill>
                <a:schemeClr val="dk1"/>
              </a:solidFill>
              <a:latin typeface="Calibri"/>
              <a:ea typeface="Calibri"/>
              <a:cs typeface="Calibri"/>
              <a:sym typeface="Calibri"/>
            </a:endParaRPr>
          </a:p>
          <a:p>
            <a:pPr marL="0" marR="0" lvl="0" indent="0" algn="l" rtl="0">
              <a:lnSpc>
                <a:spcPct val="100000"/>
              </a:lnSpc>
              <a:spcBef>
                <a:spcPts val="300"/>
              </a:spcBef>
              <a:spcAft>
                <a:spcPts val="0"/>
              </a:spcAft>
              <a:buClr>
                <a:schemeClr val="dk1"/>
              </a:buClr>
              <a:buSzPct val="25000"/>
              <a:buFont typeface="Arial"/>
              <a:buNone/>
            </a:pPr>
            <a:endParaRPr sz="1800" b="0" i="0" u="none">
              <a:solidFill>
                <a:schemeClr val="dk1"/>
              </a:solidFill>
              <a:latin typeface="Calibri"/>
              <a:ea typeface="Calibri"/>
              <a:cs typeface="Calibri"/>
              <a:sym typeface="Calibri"/>
            </a:endParaRPr>
          </a:p>
          <a:p>
            <a:pPr marL="0" marR="0" lvl="0" indent="0" algn="l" rtl="0">
              <a:lnSpc>
                <a:spcPct val="100000"/>
              </a:lnSpc>
              <a:spcBef>
                <a:spcPts val="300"/>
              </a:spcBef>
              <a:spcAft>
                <a:spcPts val="0"/>
              </a:spcAft>
              <a:buClr>
                <a:schemeClr val="dk1"/>
              </a:buClr>
              <a:buSzPct val="25000"/>
              <a:buFont typeface="Arial"/>
              <a:buNone/>
            </a:pPr>
            <a:endParaRPr sz="1800" b="0" i="0" u="none">
              <a:solidFill>
                <a:schemeClr val="dk1"/>
              </a:solidFill>
              <a:latin typeface="Calibri"/>
              <a:ea typeface="Calibri"/>
              <a:cs typeface="Calibri"/>
              <a:sym typeface="Calibri"/>
            </a:endParaRPr>
          </a:p>
          <a:p>
            <a:pPr marL="0" marR="0" lvl="0" indent="0" algn="l" rtl="0">
              <a:lnSpc>
                <a:spcPct val="100000"/>
              </a:lnSpc>
              <a:spcBef>
                <a:spcPts val="300"/>
              </a:spcBef>
              <a:spcAft>
                <a:spcPts val="0"/>
              </a:spcAft>
              <a:buClr>
                <a:schemeClr val="dk1"/>
              </a:buClr>
              <a:buSzPct val="25000"/>
              <a:buFont typeface="Arial"/>
              <a:buNone/>
            </a:pPr>
            <a:endParaRPr sz="1800" b="0" i="0" u="none">
              <a:solidFill>
                <a:schemeClr val="dk1"/>
              </a:solidFill>
              <a:latin typeface="Calibri"/>
              <a:ea typeface="Calibri"/>
              <a:cs typeface="Calibri"/>
              <a:sym typeface="Calibri"/>
            </a:endParaRPr>
          </a:p>
          <a:p>
            <a:pPr marL="0" marR="0" lvl="0" indent="0" algn="l" rtl="0">
              <a:lnSpc>
                <a:spcPct val="100000"/>
              </a:lnSpc>
              <a:spcBef>
                <a:spcPts val="300"/>
              </a:spcBef>
              <a:spcAft>
                <a:spcPts val="0"/>
              </a:spcAft>
              <a:buClr>
                <a:schemeClr val="dk1"/>
              </a:buClr>
              <a:buSzPct val="25000"/>
              <a:buFont typeface="Arial"/>
              <a:buNone/>
            </a:pPr>
            <a:endParaRPr sz="1800" b="0" i="0" u="none">
              <a:solidFill>
                <a:schemeClr val="dk1"/>
              </a:solidFill>
              <a:latin typeface="Calibri"/>
              <a:ea typeface="Calibri"/>
              <a:cs typeface="Calibri"/>
              <a:sym typeface="Calibri"/>
            </a:endParaRPr>
          </a:p>
          <a:p>
            <a:pPr marL="0" marR="0" lvl="0" indent="0" algn="l" rtl="0">
              <a:lnSpc>
                <a:spcPct val="100000"/>
              </a:lnSpc>
              <a:spcBef>
                <a:spcPts val="300"/>
              </a:spcBef>
              <a:spcAft>
                <a:spcPts val="0"/>
              </a:spcAft>
              <a:buClr>
                <a:schemeClr val="dk1"/>
              </a:buClr>
              <a:buSzPct val="25000"/>
              <a:buFont typeface="Arial"/>
              <a:buNone/>
            </a:pPr>
            <a:endParaRPr sz="1800" b="0" i="0" u="none">
              <a:solidFill>
                <a:schemeClr val="dk1"/>
              </a:solidFill>
              <a:latin typeface="Calibri"/>
              <a:ea typeface="Calibri"/>
              <a:cs typeface="Calibri"/>
              <a:sym typeface="Calibri"/>
            </a:endParaRPr>
          </a:p>
          <a:p>
            <a:pPr marL="0" marR="0" lvl="0" indent="0" algn="l" rtl="0">
              <a:lnSpc>
                <a:spcPct val="100000"/>
              </a:lnSpc>
              <a:spcBef>
                <a:spcPts val="300"/>
              </a:spcBef>
              <a:spcAft>
                <a:spcPts val="0"/>
              </a:spcAft>
              <a:buClr>
                <a:schemeClr val="dk1"/>
              </a:buClr>
              <a:buSzPct val="25000"/>
              <a:buFont typeface="Arial"/>
              <a:buNone/>
            </a:pPr>
            <a:endParaRPr sz="1800" b="0" i="0" u="none">
              <a:solidFill>
                <a:schemeClr val="dk1"/>
              </a:solidFill>
              <a:latin typeface="Calibri"/>
              <a:ea typeface="Calibri"/>
              <a:cs typeface="Calibri"/>
              <a:sym typeface="Calibri"/>
            </a:endParaRPr>
          </a:p>
          <a:p>
            <a:pPr marL="0" marR="0" lvl="0" indent="0" algn="l" rtl="0">
              <a:lnSpc>
                <a:spcPct val="100000"/>
              </a:lnSpc>
              <a:spcBef>
                <a:spcPts val="300"/>
              </a:spcBef>
              <a:spcAft>
                <a:spcPts val="0"/>
              </a:spcAft>
              <a:buClr>
                <a:schemeClr val="dk1"/>
              </a:buClr>
              <a:buSzPct val="25000"/>
              <a:buFont typeface="Arial"/>
              <a:buNone/>
            </a:pPr>
            <a:endParaRPr sz="1800" b="0" i="0" u="none">
              <a:solidFill>
                <a:schemeClr val="dk1"/>
              </a:solidFill>
              <a:latin typeface="Calibri"/>
              <a:ea typeface="Calibri"/>
              <a:cs typeface="Calibri"/>
              <a:sym typeface="Calibri"/>
            </a:endParaRPr>
          </a:p>
          <a:p>
            <a:pPr marL="0" marR="0" lvl="0" indent="0" algn="l" rtl="0">
              <a:lnSpc>
                <a:spcPct val="100000"/>
              </a:lnSpc>
              <a:spcBef>
                <a:spcPts val="300"/>
              </a:spcBef>
              <a:spcAft>
                <a:spcPts val="0"/>
              </a:spcAft>
              <a:buClr>
                <a:schemeClr val="dk1"/>
              </a:buClr>
              <a:buSzPct val="25000"/>
              <a:buFont typeface="Arial"/>
              <a:buNone/>
            </a:pPr>
            <a:endParaRPr sz="1800" b="0" i="0" u="none">
              <a:solidFill>
                <a:schemeClr val="dk1"/>
              </a:solidFill>
              <a:latin typeface="Calibri"/>
              <a:ea typeface="Calibri"/>
              <a:cs typeface="Calibri"/>
              <a:sym typeface="Calibri"/>
            </a:endParaRPr>
          </a:p>
          <a:p>
            <a:pPr marL="0" marR="0" lvl="0" indent="0" algn="l" rtl="0">
              <a:lnSpc>
                <a:spcPct val="100000"/>
              </a:lnSpc>
              <a:spcBef>
                <a:spcPts val="300"/>
              </a:spcBef>
              <a:spcAft>
                <a:spcPts val="0"/>
              </a:spcAft>
              <a:buClr>
                <a:schemeClr val="dk1"/>
              </a:buClr>
              <a:buSzPct val="25000"/>
              <a:buFont typeface="Arial"/>
              <a:buNone/>
            </a:pPr>
            <a:r>
              <a:rPr lang="en-US" sz="1800" b="0" i="0" u="none">
                <a:solidFill>
                  <a:schemeClr val="dk1"/>
                </a:solidFill>
                <a:latin typeface="Calibri"/>
                <a:ea typeface="Calibri"/>
                <a:cs typeface="Calibri"/>
                <a:sym typeface="Calibri"/>
              </a:rPr>
              <a:t>Faktiski piemērojamiem kritērijiem jābūt publicētiem iepriekš iepirkuma dokumentācijā. </a:t>
            </a:r>
          </a:p>
        </p:txBody>
      </p:sp>
      <p:pic>
        <p:nvPicPr>
          <p:cNvPr id="1064" name="Shape 1064"/>
          <p:cNvPicPr preferRelativeResize="0"/>
          <p:nvPr/>
        </p:nvPicPr>
        <p:blipFill rotWithShape="1">
          <a:blip r:embed="rId4">
            <a:alphaModFix/>
          </a:blip>
          <a:srcRect/>
          <a:stretch/>
        </p:blipFill>
        <p:spPr>
          <a:xfrm>
            <a:off x="395287" y="2565400"/>
            <a:ext cx="8505824" cy="3024187"/>
          </a:xfrm>
          <a:prstGeom prst="rect">
            <a:avLst/>
          </a:prstGeom>
          <a:noFill/>
          <a:ln>
            <a:noFill/>
          </a:ln>
        </p:spPr>
      </p:pic>
      <p:sp>
        <p:nvSpPr>
          <p:cNvPr id="1065" name="Shape 1065"/>
          <p:cNvSpPr txBox="1"/>
          <p:nvPr/>
        </p:nvSpPr>
        <p:spPr>
          <a:xfrm>
            <a:off x="179386" y="981075"/>
            <a:ext cx="7085012" cy="584200"/>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600" b="0" i="0" u="none">
                <a:solidFill>
                  <a:srgbClr val="002060"/>
                </a:solidFill>
                <a:latin typeface="Calibri"/>
                <a:ea typeface="Calibri"/>
                <a:cs typeface="Calibri"/>
                <a:sym typeface="Calibri"/>
              </a:rPr>
              <a:t>Līguma slēgšanas paziņojuma publicēšana / ESKO intereses paušana</a:t>
            </a:r>
          </a:p>
          <a:p>
            <a:pPr marL="0" marR="0" lvl="0" indent="0" algn="ctr" rtl="0">
              <a:lnSpc>
                <a:spcPct val="100000"/>
              </a:lnSpc>
              <a:spcBef>
                <a:spcPts val="0"/>
              </a:spcBef>
              <a:spcAft>
                <a:spcPts val="0"/>
              </a:spcAft>
              <a:buClr>
                <a:srgbClr val="002060"/>
              </a:buClr>
              <a:buSzPct val="25000"/>
              <a:buFont typeface="Calibri"/>
              <a:buNone/>
            </a:pPr>
            <a:r>
              <a:rPr lang="en-US" sz="1600" b="0" i="0" u="sng">
                <a:solidFill>
                  <a:srgbClr val="002060"/>
                </a:solidFill>
                <a:latin typeface="Calibri"/>
                <a:ea typeface="Calibri"/>
                <a:cs typeface="Calibri"/>
                <a:sym typeface="Calibri"/>
              </a:rPr>
              <a:t>3-10 kvalificētu pretendentu</a:t>
            </a:r>
            <a:r>
              <a:rPr lang="en-US" sz="1600" b="0" i="0" u="none">
                <a:solidFill>
                  <a:srgbClr val="002060"/>
                </a:solidFill>
                <a:latin typeface="Calibri"/>
                <a:ea typeface="Calibri"/>
                <a:cs typeface="Calibri"/>
                <a:sym typeface="Calibri"/>
              </a:rPr>
              <a:t> atlase (īsais saraksts)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69"/>
        <p:cNvGrpSpPr/>
        <p:nvPr/>
      </p:nvGrpSpPr>
      <p:grpSpPr>
        <a:xfrm>
          <a:off x="0" y="0"/>
          <a:ext cx="0" cy="0"/>
          <a:chOff x="0" y="0"/>
          <a:chExt cx="0" cy="0"/>
        </a:xfrm>
      </p:grpSpPr>
      <p:sp>
        <p:nvSpPr>
          <p:cNvPr id="1070" name="Shape 1070"/>
          <p:cNvSpPr txBox="1">
            <a:spLocks noGrp="1"/>
          </p:cNvSpPr>
          <p:nvPr>
            <p:ph type="title"/>
          </p:nvPr>
        </p:nvSpPr>
        <p:spPr>
          <a:xfrm>
            <a:off x="107950" y="0"/>
            <a:ext cx="9001125" cy="10525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Iepirkumu procedūras</a:t>
            </a:r>
            <a:br>
              <a:rPr lang="en-US" sz="2800" b="0" i="0" u="none" strike="noStrike" cap="none">
                <a:solidFill>
                  <a:srgbClr val="008000"/>
                </a:solidFill>
                <a:latin typeface="Calibri"/>
                <a:ea typeface="Calibri"/>
                <a:cs typeface="Calibri"/>
                <a:sym typeface="Calibri"/>
              </a:rPr>
            </a:br>
            <a:r>
              <a:rPr lang="en-US" sz="2000" b="0" i="0" u="none" strike="noStrike" cap="none">
                <a:solidFill>
                  <a:srgbClr val="008000"/>
                </a:solidFill>
                <a:latin typeface="Calibri"/>
                <a:ea typeface="Calibri"/>
                <a:cs typeface="Calibri"/>
                <a:sym typeface="Calibri"/>
              </a:rPr>
              <a:t>Tipiskie procesa soļi</a:t>
            </a:r>
          </a:p>
        </p:txBody>
      </p:sp>
      <p:sp>
        <p:nvSpPr>
          <p:cNvPr id="1071" name="Shape 1071"/>
          <p:cNvSpPr txBox="1"/>
          <p:nvPr/>
        </p:nvSpPr>
        <p:spPr>
          <a:xfrm>
            <a:off x="6948486"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18</a:t>
            </a:fld>
            <a:endParaRPr lang="en-US" sz="1400" b="0" i="0" u="none">
              <a:solidFill>
                <a:srgbClr val="009A46"/>
              </a:solidFill>
              <a:latin typeface="Calibri"/>
              <a:ea typeface="Calibri"/>
              <a:cs typeface="Calibri"/>
              <a:sym typeface="Calibri"/>
            </a:endParaRPr>
          </a:p>
        </p:txBody>
      </p:sp>
      <p:pic>
        <p:nvPicPr>
          <p:cNvPr id="1072" name="Shape 1072"/>
          <p:cNvPicPr preferRelativeResize="0"/>
          <p:nvPr/>
        </p:nvPicPr>
        <p:blipFill rotWithShape="1">
          <a:blip r:embed="rId3">
            <a:alphaModFix/>
          </a:blip>
          <a:srcRect/>
          <a:stretch/>
        </p:blipFill>
        <p:spPr>
          <a:xfrm>
            <a:off x="7264400" y="38100"/>
            <a:ext cx="1833562" cy="576262"/>
          </a:xfrm>
          <a:prstGeom prst="rect">
            <a:avLst/>
          </a:prstGeom>
          <a:noFill/>
          <a:ln>
            <a:noFill/>
          </a:ln>
        </p:spPr>
      </p:pic>
      <p:sp>
        <p:nvSpPr>
          <p:cNvPr id="1073" name="Shape 1073"/>
          <p:cNvSpPr txBox="1">
            <a:spLocks noGrp="1"/>
          </p:cNvSpPr>
          <p:nvPr>
            <p:ph type="body" idx="1"/>
          </p:nvPr>
        </p:nvSpPr>
        <p:spPr>
          <a:xfrm>
            <a:off x="250825" y="2492375"/>
            <a:ext cx="8642349" cy="4105275"/>
          </a:xfrm>
          <a:prstGeom prst="rect">
            <a:avLst/>
          </a:prstGeom>
          <a:noFill/>
          <a:ln>
            <a:noFill/>
          </a:ln>
        </p:spPr>
        <p:txBody>
          <a:bodyPr lIns="36000" tIns="0" rIns="0" bIns="0" anchor="t" anchorCtr="0">
            <a:noAutofit/>
          </a:bodyPr>
          <a:lstStyle/>
          <a:p>
            <a:pPr marL="0" marR="0" lvl="0" indent="0" algn="l" rtl="0">
              <a:lnSpc>
                <a:spcPct val="100000"/>
              </a:lnSpc>
              <a:spcBef>
                <a:spcPts val="0"/>
              </a:spcBef>
              <a:spcAft>
                <a:spcPts val="0"/>
              </a:spcAft>
              <a:buClr>
                <a:srgbClr val="008000"/>
              </a:buClr>
              <a:buSzPct val="25000"/>
              <a:buFont typeface="Arial"/>
              <a:buNone/>
            </a:pPr>
            <a:r>
              <a:rPr lang="en-US" sz="2000" b="0" i="0" u="none" dirty="0" err="1">
                <a:solidFill>
                  <a:srgbClr val="008000"/>
                </a:solidFill>
                <a:latin typeface="Calibri"/>
                <a:ea typeface="Calibri"/>
                <a:cs typeface="Calibri"/>
                <a:sym typeface="Calibri"/>
              </a:rPr>
              <a:t>Pretendenti</a:t>
            </a:r>
            <a:r>
              <a:rPr lang="en-US" sz="2000" b="0" i="0" u="none" dirty="0">
                <a:solidFill>
                  <a:srgbClr val="008000"/>
                </a:solidFill>
                <a:latin typeface="Calibri"/>
                <a:ea typeface="Calibri"/>
                <a:cs typeface="Calibri"/>
                <a:sym typeface="Calibri"/>
              </a:rPr>
              <a:t> </a:t>
            </a:r>
            <a:r>
              <a:rPr lang="en-US" sz="2000" b="0" i="0" u="none" dirty="0" err="1">
                <a:solidFill>
                  <a:srgbClr val="008000"/>
                </a:solidFill>
                <a:latin typeface="Calibri"/>
                <a:ea typeface="Calibri"/>
                <a:cs typeface="Calibri"/>
                <a:sym typeface="Calibri"/>
              </a:rPr>
              <a:t>vienmēr</a:t>
            </a:r>
            <a:r>
              <a:rPr lang="en-US" sz="2000" b="0" i="0" u="none" dirty="0">
                <a:solidFill>
                  <a:srgbClr val="008000"/>
                </a:solidFill>
                <a:latin typeface="Calibri"/>
                <a:ea typeface="Calibri"/>
                <a:cs typeface="Calibri"/>
                <a:sym typeface="Calibri"/>
              </a:rPr>
              <a:t> </a:t>
            </a:r>
            <a:r>
              <a:rPr lang="en-US" sz="2000" b="0" i="0" u="none" dirty="0" err="1">
                <a:solidFill>
                  <a:srgbClr val="008000"/>
                </a:solidFill>
                <a:latin typeface="Calibri"/>
                <a:ea typeface="Calibri"/>
                <a:cs typeface="Calibri"/>
                <a:sym typeface="Calibri"/>
              </a:rPr>
              <a:t>tiecas</a:t>
            </a:r>
            <a:r>
              <a:rPr lang="en-US" sz="2000" b="0" i="0" u="none" dirty="0">
                <a:solidFill>
                  <a:srgbClr val="008000"/>
                </a:solidFill>
                <a:latin typeface="Calibri"/>
                <a:ea typeface="Calibri"/>
                <a:cs typeface="Calibri"/>
                <a:sym typeface="Calibri"/>
              </a:rPr>
              <a:t> </a:t>
            </a:r>
            <a:r>
              <a:rPr lang="en-US" sz="2000" b="0" i="0" u="none" dirty="0" err="1">
                <a:solidFill>
                  <a:srgbClr val="008000"/>
                </a:solidFill>
                <a:latin typeface="Calibri"/>
                <a:ea typeface="Calibri"/>
                <a:cs typeface="Calibri"/>
                <a:sym typeface="Calibri"/>
              </a:rPr>
              <a:t>iesniegt</a:t>
            </a:r>
            <a:r>
              <a:rPr lang="en-US" sz="2000" b="0" i="0" u="none" dirty="0">
                <a:solidFill>
                  <a:srgbClr val="008000"/>
                </a:solidFill>
                <a:latin typeface="Calibri"/>
                <a:ea typeface="Calibri"/>
                <a:cs typeface="Calibri"/>
                <a:sym typeface="Calibri"/>
              </a:rPr>
              <a:t> </a:t>
            </a:r>
            <a:r>
              <a:rPr lang="en-US" sz="2000" b="0" i="0" u="none" dirty="0" err="1">
                <a:solidFill>
                  <a:srgbClr val="008000"/>
                </a:solidFill>
                <a:latin typeface="Calibri"/>
                <a:ea typeface="Calibri"/>
                <a:cs typeface="Calibri"/>
                <a:sym typeface="Calibri"/>
              </a:rPr>
              <a:t>ekonomiski</a:t>
            </a:r>
            <a:r>
              <a:rPr lang="en-US" sz="2000" b="0" i="0" u="none" dirty="0">
                <a:solidFill>
                  <a:srgbClr val="008000"/>
                </a:solidFill>
                <a:latin typeface="Calibri"/>
                <a:ea typeface="Calibri"/>
                <a:cs typeface="Calibri"/>
                <a:sym typeface="Calibri"/>
              </a:rPr>
              <a:t> </a:t>
            </a:r>
            <a:r>
              <a:rPr lang="en-US" sz="2000" b="0" i="0" u="none" dirty="0" err="1">
                <a:solidFill>
                  <a:srgbClr val="008000"/>
                </a:solidFill>
                <a:latin typeface="Calibri"/>
                <a:ea typeface="Calibri"/>
                <a:cs typeface="Calibri"/>
                <a:sym typeface="Calibri"/>
              </a:rPr>
              <a:t>visizdevīgāko</a:t>
            </a:r>
            <a:r>
              <a:rPr lang="en-US" sz="2000" b="0" i="0" u="none" dirty="0">
                <a:solidFill>
                  <a:srgbClr val="008000"/>
                </a:solidFill>
                <a:latin typeface="Calibri"/>
                <a:ea typeface="Calibri"/>
                <a:cs typeface="Calibri"/>
                <a:sym typeface="Calibri"/>
              </a:rPr>
              <a:t> </a:t>
            </a:r>
            <a:r>
              <a:rPr lang="en-US" sz="2000" b="0" i="0" u="none" dirty="0" err="1">
                <a:solidFill>
                  <a:srgbClr val="008000"/>
                </a:solidFill>
                <a:latin typeface="Calibri"/>
                <a:ea typeface="Calibri"/>
                <a:cs typeface="Calibri"/>
                <a:sym typeface="Calibri"/>
              </a:rPr>
              <a:t>piedāvājumu</a:t>
            </a:r>
            <a:r>
              <a:rPr lang="en-US" sz="2000" b="0" i="0" u="none" dirty="0">
                <a:solidFill>
                  <a:srgbClr val="008000"/>
                </a:solidFill>
                <a:latin typeface="Calibri"/>
                <a:ea typeface="Calibri"/>
                <a:cs typeface="Calibri"/>
                <a:sym typeface="Calibri"/>
              </a:rPr>
              <a:t>, </a:t>
            </a:r>
            <a:r>
              <a:rPr lang="en-US" sz="2000" b="0" i="0" u="none" dirty="0" err="1">
                <a:solidFill>
                  <a:srgbClr val="008000"/>
                </a:solidFill>
                <a:latin typeface="Calibri"/>
                <a:ea typeface="Calibri"/>
                <a:cs typeface="Calibri"/>
                <a:sym typeface="Calibri"/>
              </a:rPr>
              <a:t>pamatojoties</a:t>
            </a:r>
            <a:r>
              <a:rPr lang="en-US" sz="2000" b="0" i="0" u="none" dirty="0">
                <a:solidFill>
                  <a:srgbClr val="008000"/>
                </a:solidFill>
                <a:latin typeface="Calibri"/>
                <a:ea typeface="Calibri"/>
                <a:cs typeface="Calibri"/>
                <a:sym typeface="Calibri"/>
              </a:rPr>
              <a:t> </a:t>
            </a:r>
            <a:r>
              <a:rPr lang="en-US" sz="2000" b="0" i="0" u="none" dirty="0" err="1">
                <a:solidFill>
                  <a:srgbClr val="008000"/>
                </a:solidFill>
                <a:latin typeface="Calibri"/>
                <a:ea typeface="Calibri"/>
                <a:cs typeface="Calibri"/>
                <a:sym typeface="Calibri"/>
              </a:rPr>
              <a:t>uz</a:t>
            </a:r>
            <a:r>
              <a:rPr lang="en-US" sz="2000" b="0" i="0" u="none" dirty="0">
                <a:solidFill>
                  <a:srgbClr val="008000"/>
                </a:solidFill>
                <a:latin typeface="Calibri"/>
                <a:ea typeface="Calibri"/>
                <a:cs typeface="Calibri"/>
                <a:sym typeface="Calibri"/>
              </a:rPr>
              <a:t> </a:t>
            </a:r>
            <a:r>
              <a:rPr lang="en-US" sz="2000" b="0" i="0" u="none" dirty="0" err="1">
                <a:solidFill>
                  <a:srgbClr val="008000"/>
                </a:solidFill>
                <a:latin typeface="Calibri"/>
                <a:ea typeface="Calibri"/>
                <a:cs typeface="Calibri"/>
                <a:sym typeface="Calibri"/>
              </a:rPr>
              <a:t>konkrētiem</a:t>
            </a:r>
            <a:r>
              <a:rPr lang="en-US" sz="2000" b="0" i="0" u="none" dirty="0">
                <a:solidFill>
                  <a:srgbClr val="008000"/>
                </a:solidFill>
                <a:latin typeface="Calibri"/>
                <a:ea typeface="Calibri"/>
                <a:cs typeface="Calibri"/>
                <a:sym typeface="Calibri"/>
              </a:rPr>
              <a:t> </a:t>
            </a:r>
            <a:r>
              <a:rPr lang="en-US" sz="2000" b="0" i="0" u="none" dirty="0" err="1">
                <a:solidFill>
                  <a:srgbClr val="008000"/>
                </a:solidFill>
                <a:latin typeface="Calibri"/>
                <a:ea typeface="Calibri"/>
                <a:cs typeface="Calibri"/>
                <a:sym typeface="Calibri"/>
              </a:rPr>
              <a:t>konkursa</a:t>
            </a:r>
            <a:r>
              <a:rPr lang="en-US" sz="2000" b="0" i="0" u="none" dirty="0">
                <a:solidFill>
                  <a:srgbClr val="008000"/>
                </a:solidFill>
                <a:latin typeface="Calibri"/>
                <a:ea typeface="Calibri"/>
                <a:cs typeface="Calibri"/>
                <a:sym typeface="Calibri"/>
              </a:rPr>
              <a:t> </a:t>
            </a:r>
            <a:r>
              <a:rPr lang="en-US" sz="2000" b="0" i="0" u="none" dirty="0" err="1">
                <a:solidFill>
                  <a:srgbClr val="008000"/>
                </a:solidFill>
                <a:latin typeface="Calibri"/>
                <a:ea typeface="Calibri"/>
                <a:cs typeface="Calibri"/>
                <a:sym typeface="Calibri"/>
              </a:rPr>
              <a:t>dokumentācijā</a:t>
            </a:r>
            <a:r>
              <a:rPr lang="en-US" sz="2000" b="0" i="0" u="none" dirty="0">
                <a:solidFill>
                  <a:srgbClr val="008000"/>
                </a:solidFill>
                <a:latin typeface="Calibri"/>
                <a:ea typeface="Calibri"/>
                <a:cs typeface="Calibri"/>
                <a:sym typeface="Calibri"/>
              </a:rPr>
              <a:t> </a:t>
            </a:r>
            <a:r>
              <a:rPr lang="en-US" sz="2000" b="0" i="0" u="none" dirty="0" err="1">
                <a:solidFill>
                  <a:srgbClr val="008000"/>
                </a:solidFill>
                <a:latin typeface="Calibri"/>
                <a:ea typeface="Calibri"/>
                <a:cs typeface="Calibri"/>
                <a:sym typeface="Calibri"/>
              </a:rPr>
              <a:t>noteiktiem</a:t>
            </a:r>
            <a:r>
              <a:rPr lang="en-US" sz="2000" b="0" i="0" u="none" dirty="0">
                <a:solidFill>
                  <a:srgbClr val="008000"/>
                </a:solidFill>
                <a:latin typeface="Calibri"/>
                <a:ea typeface="Calibri"/>
                <a:cs typeface="Calibri"/>
                <a:sym typeface="Calibri"/>
              </a:rPr>
              <a:t> atlases </a:t>
            </a:r>
            <a:r>
              <a:rPr lang="en-US" sz="2000" b="0" i="0" u="none" dirty="0" err="1">
                <a:solidFill>
                  <a:srgbClr val="008000"/>
                </a:solidFill>
                <a:latin typeface="Calibri"/>
                <a:ea typeface="Calibri"/>
                <a:cs typeface="Calibri"/>
                <a:sym typeface="Calibri"/>
              </a:rPr>
              <a:t>kritērijiem</a:t>
            </a:r>
            <a:r>
              <a:rPr lang="en-US" sz="2000" b="0" i="0" u="none" dirty="0">
                <a:solidFill>
                  <a:srgbClr val="008000"/>
                </a:solidFill>
                <a:latin typeface="Calibri"/>
                <a:ea typeface="Calibri"/>
                <a:cs typeface="Calibri"/>
                <a:sym typeface="Calibri"/>
              </a:rPr>
              <a:t> </a:t>
            </a:r>
          </a:p>
          <a:p>
            <a:pPr marL="0" marR="0" lvl="0" indent="0" algn="l" rtl="0">
              <a:lnSpc>
                <a:spcPct val="100000"/>
              </a:lnSpc>
              <a:spcBef>
                <a:spcPts val="1200"/>
              </a:spcBef>
              <a:spcAft>
                <a:spcPts val="0"/>
              </a:spcAft>
              <a:buClr>
                <a:srgbClr val="009A46"/>
              </a:buClr>
              <a:buSzPct val="100000"/>
              <a:buFont typeface="Noto Sans Symbols"/>
              <a:buChar char="▪"/>
            </a:pPr>
            <a:r>
              <a:rPr lang="en-US" sz="1800" b="0" i="0" u="none" dirty="0">
                <a:solidFill>
                  <a:schemeClr val="dk1"/>
                </a:solidFill>
                <a:latin typeface="Calibri"/>
                <a:ea typeface="Calibri"/>
                <a:cs typeface="Calibri"/>
                <a:sym typeface="Calibri"/>
              </a:rPr>
              <a:t>ESKO </a:t>
            </a:r>
            <a:r>
              <a:rPr lang="en-US" sz="1800" b="0" i="0" u="none" dirty="0" err="1">
                <a:solidFill>
                  <a:schemeClr val="dk1"/>
                </a:solidFill>
                <a:latin typeface="Calibri"/>
                <a:ea typeface="Calibri"/>
                <a:cs typeface="Calibri"/>
                <a:sym typeface="Calibri"/>
              </a:rPr>
              <a:t>aptuvenā</a:t>
            </a:r>
            <a:r>
              <a:rPr lang="en-US" sz="1800" b="0" i="0" u="none" dirty="0">
                <a:solidFill>
                  <a:schemeClr val="dk1"/>
                </a:solidFill>
                <a:latin typeface="Calibri"/>
                <a:ea typeface="Calibri"/>
                <a:cs typeface="Calibri"/>
                <a:sym typeface="Calibri"/>
              </a:rPr>
              <a:t> </a:t>
            </a:r>
            <a:r>
              <a:rPr lang="en-US" sz="1800" b="0" i="0" u="none" dirty="0" err="1">
                <a:solidFill>
                  <a:schemeClr val="dk1"/>
                </a:solidFill>
                <a:latin typeface="Calibri"/>
                <a:ea typeface="Calibri"/>
                <a:cs typeface="Calibri"/>
                <a:sym typeface="Calibri"/>
              </a:rPr>
              <a:t>analīze</a:t>
            </a:r>
            <a:r>
              <a:rPr lang="en-US" sz="1800" b="0" i="0" u="none" dirty="0">
                <a:solidFill>
                  <a:schemeClr val="dk1"/>
                </a:solidFill>
                <a:latin typeface="Calibri"/>
                <a:ea typeface="Calibri"/>
                <a:cs typeface="Calibri"/>
                <a:sym typeface="Calibri"/>
              </a:rPr>
              <a:t>, </a:t>
            </a:r>
            <a:r>
              <a:rPr lang="en-US" sz="1800" b="0" i="0" u="none" dirty="0" err="1">
                <a:solidFill>
                  <a:schemeClr val="dk1"/>
                </a:solidFill>
                <a:latin typeface="Calibri"/>
                <a:ea typeface="Calibri"/>
                <a:cs typeface="Calibri"/>
                <a:sym typeface="Calibri"/>
              </a:rPr>
              <a:t>kas</a:t>
            </a:r>
            <a:r>
              <a:rPr lang="en-US" sz="1800" b="0" i="0" u="none" dirty="0">
                <a:solidFill>
                  <a:schemeClr val="dk1"/>
                </a:solidFill>
                <a:latin typeface="Calibri"/>
                <a:ea typeface="Calibri"/>
                <a:cs typeface="Calibri"/>
                <a:sym typeface="Calibri"/>
              </a:rPr>
              <a:t> </a:t>
            </a:r>
            <a:r>
              <a:rPr lang="en-US" sz="1800" b="0" i="0" u="none" dirty="0" err="1">
                <a:solidFill>
                  <a:schemeClr val="dk1"/>
                </a:solidFill>
                <a:latin typeface="Calibri"/>
                <a:ea typeface="Calibri"/>
                <a:cs typeface="Calibri"/>
                <a:sym typeface="Calibri"/>
              </a:rPr>
              <a:t>nodrošina</a:t>
            </a:r>
            <a:r>
              <a:rPr lang="en-US" sz="1800" b="0" i="0" u="none" dirty="0">
                <a:solidFill>
                  <a:schemeClr val="dk1"/>
                </a:solidFill>
                <a:latin typeface="Calibri"/>
                <a:ea typeface="Calibri"/>
                <a:cs typeface="Calibri"/>
                <a:sym typeface="Calibri"/>
              </a:rPr>
              <a:t> </a:t>
            </a:r>
            <a:r>
              <a:rPr lang="en-US" sz="1800" b="0" i="0" u="none" dirty="0" err="1">
                <a:solidFill>
                  <a:schemeClr val="dk1"/>
                </a:solidFill>
                <a:latin typeface="Calibri"/>
                <a:ea typeface="Calibri"/>
                <a:cs typeface="Calibri"/>
                <a:sym typeface="Calibri"/>
              </a:rPr>
              <a:t>pamatu</a:t>
            </a:r>
            <a:r>
              <a:rPr lang="en-US" sz="1800" b="0" i="0" u="none" dirty="0">
                <a:solidFill>
                  <a:schemeClr val="dk1"/>
                </a:solidFill>
                <a:latin typeface="Calibri"/>
                <a:ea typeface="Calibri"/>
                <a:cs typeface="Calibri"/>
                <a:sym typeface="Calibri"/>
              </a:rPr>
              <a:t> </a:t>
            </a:r>
            <a:r>
              <a:rPr lang="en-US" sz="1800" b="0" i="0" u="none" dirty="0" err="1">
                <a:solidFill>
                  <a:schemeClr val="dk1"/>
                </a:solidFill>
                <a:latin typeface="Calibri"/>
                <a:ea typeface="Calibri"/>
                <a:cs typeface="Calibri"/>
                <a:sym typeface="Calibri"/>
              </a:rPr>
              <a:t>konkursa</a:t>
            </a:r>
            <a:r>
              <a:rPr lang="en-US" sz="1800" b="0" i="0" u="none" dirty="0">
                <a:solidFill>
                  <a:schemeClr val="dk1"/>
                </a:solidFill>
                <a:latin typeface="Calibri"/>
                <a:ea typeface="Calibri"/>
                <a:cs typeface="Calibri"/>
                <a:sym typeface="Calibri"/>
              </a:rPr>
              <a:t> </a:t>
            </a:r>
            <a:r>
              <a:rPr lang="en-US" sz="1800" b="0" i="0" u="none" dirty="0" err="1">
                <a:solidFill>
                  <a:schemeClr val="dk1"/>
                </a:solidFill>
                <a:latin typeface="Calibri"/>
                <a:ea typeface="Calibri"/>
                <a:cs typeface="Calibri"/>
                <a:sym typeface="Calibri"/>
              </a:rPr>
              <a:t>uzvarētāja</a:t>
            </a:r>
            <a:r>
              <a:rPr lang="en-US" sz="1800" b="0" i="0" u="none" dirty="0">
                <a:solidFill>
                  <a:schemeClr val="dk1"/>
                </a:solidFill>
                <a:latin typeface="Calibri"/>
                <a:ea typeface="Calibri"/>
                <a:cs typeface="Calibri"/>
                <a:sym typeface="Calibri"/>
              </a:rPr>
              <a:t> </a:t>
            </a:r>
            <a:r>
              <a:rPr lang="en-US" sz="1800" b="0" i="0" u="none" dirty="0" err="1">
                <a:solidFill>
                  <a:schemeClr val="dk1"/>
                </a:solidFill>
                <a:latin typeface="Calibri"/>
                <a:ea typeface="Calibri"/>
                <a:cs typeface="Calibri"/>
                <a:sym typeface="Calibri"/>
              </a:rPr>
              <a:t>piedāvājuma</a:t>
            </a:r>
            <a:r>
              <a:rPr lang="en-US" sz="1800" b="0" i="0" u="none" dirty="0">
                <a:solidFill>
                  <a:schemeClr val="dk1"/>
                </a:solidFill>
                <a:latin typeface="Calibri"/>
                <a:ea typeface="Calibri"/>
                <a:cs typeface="Calibri"/>
                <a:sym typeface="Calibri"/>
              </a:rPr>
              <a:t> </a:t>
            </a:r>
            <a:r>
              <a:rPr lang="en-US" sz="1800" b="0" i="0" u="none" dirty="0" err="1">
                <a:solidFill>
                  <a:schemeClr val="dk1"/>
                </a:solidFill>
                <a:latin typeface="Calibri"/>
                <a:ea typeface="Calibri"/>
                <a:cs typeface="Calibri"/>
                <a:sym typeface="Calibri"/>
              </a:rPr>
              <a:t>izveidei</a:t>
            </a:r>
            <a:r>
              <a:rPr lang="en-US" sz="1800" b="0" i="0" u="none" dirty="0">
                <a:solidFill>
                  <a:schemeClr val="dk1"/>
                </a:solidFill>
                <a:latin typeface="Calibri"/>
                <a:ea typeface="Calibri"/>
                <a:cs typeface="Calibri"/>
                <a:sym typeface="Calibri"/>
              </a:rPr>
              <a:t> </a:t>
            </a:r>
            <a:r>
              <a:rPr lang="en-US" sz="1800" b="0" i="0" u="none" dirty="0" err="1">
                <a:solidFill>
                  <a:schemeClr val="dk1"/>
                </a:solidFill>
                <a:latin typeface="Calibri"/>
                <a:ea typeface="Calibri"/>
                <a:cs typeface="Calibri"/>
                <a:sym typeface="Calibri"/>
              </a:rPr>
              <a:t>iepirkumu</a:t>
            </a:r>
            <a:r>
              <a:rPr lang="en-US" sz="1800" b="0" i="0" u="none" dirty="0">
                <a:solidFill>
                  <a:schemeClr val="dk1"/>
                </a:solidFill>
                <a:latin typeface="Calibri"/>
                <a:ea typeface="Calibri"/>
                <a:cs typeface="Calibri"/>
                <a:sym typeface="Calibri"/>
              </a:rPr>
              <a:t> </a:t>
            </a:r>
            <a:r>
              <a:rPr lang="en-US" sz="1800" b="0" i="0" u="none" dirty="0" err="1">
                <a:solidFill>
                  <a:schemeClr val="dk1"/>
                </a:solidFill>
                <a:latin typeface="Calibri"/>
                <a:ea typeface="Calibri"/>
                <a:cs typeface="Calibri"/>
                <a:sym typeface="Calibri"/>
              </a:rPr>
              <a:t>konkursa</a:t>
            </a:r>
            <a:r>
              <a:rPr lang="en-US" sz="1800" b="0" i="0" u="none" dirty="0">
                <a:solidFill>
                  <a:schemeClr val="dk1"/>
                </a:solidFill>
                <a:latin typeface="Calibri"/>
                <a:ea typeface="Calibri"/>
                <a:cs typeface="Calibri"/>
                <a:sym typeface="Calibri"/>
              </a:rPr>
              <a:t>  </a:t>
            </a:r>
            <a:r>
              <a:rPr lang="en-US" sz="1800" b="0" i="0" u="none" dirty="0" err="1">
                <a:solidFill>
                  <a:schemeClr val="dk1"/>
                </a:solidFill>
                <a:latin typeface="Calibri"/>
                <a:ea typeface="Calibri"/>
                <a:cs typeface="Calibri"/>
                <a:sym typeface="Calibri"/>
              </a:rPr>
              <a:t>sākotnējā</a:t>
            </a:r>
            <a:r>
              <a:rPr lang="en-US" sz="1800" b="0" i="0" u="none" dirty="0">
                <a:solidFill>
                  <a:schemeClr val="dk1"/>
                </a:solidFill>
                <a:latin typeface="Calibri"/>
                <a:ea typeface="Calibri"/>
                <a:cs typeface="Calibri"/>
                <a:sym typeface="Calibri"/>
              </a:rPr>
              <a:t> </a:t>
            </a:r>
            <a:r>
              <a:rPr lang="en-US" sz="1800" b="0" i="0" u="none" dirty="0" err="1">
                <a:solidFill>
                  <a:schemeClr val="dk1"/>
                </a:solidFill>
                <a:latin typeface="Calibri"/>
                <a:ea typeface="Calibri"/>
                <a:cs typeface="Calibri"/>
                <a:sym typeface="Calibri"/>
              </a:rPr>
              <a:t>posmā</a:t>
            </a:r>
            <a:r>
              <a:rPr lang="en-US" sz="1800" b="0" i="0" u="none" dirty="0">
                <a:solidFill>
                  <a:schemeClr val="dk1"/>
                </a:solidFill>
                <a:latin typeface="Calibri"/>
                <a:ea typeface="Calibri"/>
                <a:cs typeface="Calibri"/>
                <a:sym typeface="Calibri"/>
              </a:rPr>
              <a:t>, </a:t>
            </a:r>
            <a:r>
              <a:rPr lang="en-US" sz="1800" b="0" i="0" u="none" dirty="0" err="1">
                <a:solidFill>
                  <a:schemeClr val="dk1"/>
                </a:solidFill>
                <a:latin typeface="Calibri"/>
                <a:ea typeface="Calibri"/>
                <a:cs typeface="Calibri"/>
                <a:sym typeface="Calibri"/>
              </a:rPr>
              <a:t>parasti</a:t>
            </a:r>
            <a:r>
              <a:rPr lang="en-US" sz="1800" b="0" i="0" u="none" dirty="0">
                <a:solidFill>
                  <a:schemeClr val="dk1"/>
                </a:solidFill>
                <a:latin typeface="Calibri"/>
                <a:ea typeface="Calibri"/>
                <a:cs typeface="Calibri"/>
                <a:sym typeface="Calibri"/>
              </a:rPr>
              <a:t> </a:t>
            </a:r>
            <a:r>
              <a:rPr lang="en-US" sz="1800" b="0" i="0" u="none" dirty="0" err="1">
                <a:solidFill>
                  <a:schemeClr val="dk1"/>
                </a:solidFill>
                <a:latin typeface="Calibri"/>
                <a:ea typeface="Calibri"/>
                <a:cs typeface="Calibri"/>
                <a:sym typeface="Calibri"/>
              </a:rPr>
              <a:t>ietver</a:t>
            </a:r>
            <a:r>
              <a:rPr lang="en-US" sz="1800" b="0" i="0" u="none" dirty="0">
                <a:solidFill>
                  <a:schemeClr val="dk1"/>
                </a:solidFill>
                <a:latin typeface="Calibri"/>
                <a:ea typeface="Calibri"/>
                <a:cs typeface="Calibri"/>
                <a:sym typeface="Calibri"/>
              </a:rPr>
              <a:t>:</a:t>
            </a:r>
          </a:p>
          <a:p>
            <a:pPr marL="719137" marR="0" lvl="1" indent="-363537" algn="l" rtl="0">
              <a:lnSpc>
                <a:spcPct val="100000"/>
              </a:lnSpc>
              <a:spcBef>
                <a:spcPts val="300"/>
              </a:spcBef>
              <a:spcAft>
                <a:spcPts val="0"/>
              </a:spcAft>
              <a:buClr>
                <a:srgbClr val="009A46"/>
              </a:buClr>
              <a:buSzPct val="100000"/>
              <a:buFont typeface="Noto Sans Symbols"/>
              <a:buChar char="▪"/>
            </a:pPr>
            <a:r>
              <a:rPr lang="en-US" sz="1600" b="0" i="0" u="none" strike="noStrike" cap="none" dirty="0" err="1">
                <a:solidFill>
                  <a:schemeClr val="dk1"/>
                </a:solidFill>
                <a:latin typeface="Calibri"/>
                <a:ea typeface="Calibri"/>
                <a:cs typeface="Calibri"/>
                <a:sym typeface="Calibri"/>
              </a:rPr>
              <a:t>Iepirkumu</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konkursa</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dokumentu</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izvērtēšana</a:t>
            </a:r>
            <a:endParaRPr lang="en-US" sz="1600" b="0" i="0" u="none" strike="noStrike" cap="none" dirty="0">
              <a:solidFill>
                <a:schemeClr val="dk1"/>
              </a:solidFill>
              <a:latin typeface="Calibri"/>
              <a:ea typeface="Calibri"/>
              <a:cs typeface="Calibri"/>
              <a:sym typeface="Calibri"/>
            </a:endParaRPr>
          </a:p>
          <a:p>
            <a:pPr marL="719137" marR="0" lvl="1" indent="-363537" algn="l" rtl="0">
              <a:lnSpc>
                <a:spcPct val="100000"/>
              </a:lnSpc>
              <a:spcBef>
                <a:spcPts val="300"/>
              </a:spcBef>
              <a:spcAft>
                <a:spcPts val="0"/>
              </a:spcAft>
              <a:buClr>
                <a:srgbClr val="009A46"/>
              </a:buClr>
              <a:buSzPct val="100000"/>
              <a:buFont typeface="Noto Sans Symbols"/>
              <a:buChar char="▪"/>
            </a:pPr>
            <a:r>
              <a:rPr lang="en-US" sz="1600" b="0" i="0" u="none" strike="noStrike" cap="none" dirty="0" err="1">
                <a:solidFill>
                  <a:schemeClr val="dk1"/>
                </a:solidFill>
                <a:latin typeface="Calibri"/>
                <a:ea typeface="Calibri"/>
                <a:cs typeface="Calibri"/>
                <a:sym typeface="Calibri"/>
              </a:rPr>
              <a:t>Ēku</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pārbaudes</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uz</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vietas</a:t>
            </a:r>
            <a:endParaRPr lang="en-US" sz="1600" b="0" i="0" u="none" strike="noStrike" cap="none" dirty="0">
              <a:solidFill>
                <a:schemeClr val="dk1"/>
              </a:solidFill>
              <a:latin typeface="Calibri"/>
              <a:ea typeface="Calibri"/>
              <a:cs typeface="Calibri"/>
              <a:sym typeface="Calibri"/>
            </a:endParaRPr>
          </a:p>
          <a:p>
            <a:pPr marL="719137" marR="0" lvl="1" indent="-363537" algn="l" rtl="0">
              <a:lnSpc>
                <a:spcPct val="100000"/>
              </a:lnSpc>
              <a:spcBef>
                <a:spcPts val="300"/>
              </a:spcBef>
              <a:spcAft>
                <a:spcPts val="0"/>
              </a:spcAft>
              <a:buClr>
                <a:srgbClr val="009A46"/>
              </a:buClr>
              <a:buSzPct val="100000"/>
              <a:buFont typeface="Noto Sans Symbols"/>
              <a:buChar char="▪"/>
            </a:pPr>
            <a:r>
              <a:rPr lang="en-US" sz="1600" b="0" i="0" u="none" strike="noStrike" cap="none" dirty="0" err="1">
                <a:solidFill>
                  <a:schemeClr val="dk1"/>
                </a:solidFill>
                <a:latin typeface="Calibri"/>
                <a:ea typeface="Calibri"/>
                <a:cs typeface="Calibri"/>
                <a:sym typeface="Calibri"/>
              </a:rPr>
              <a:t>Pašu</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mērījumi</a:t>
            </a:r>
            <a:endParaRPr lang="en-US" sz="1600" b="0" i="0" u="none" strike="noStrike" cap="none" dirty="0">
              <a:solidFill>
                <a:schemeClr val="dk1"/>
              </a:solidFill>
              <a:latin typeface="Calibri"/>
              <a:ea typeface="Calibri"/>
              <a:cs typeface="Calibri"/>
              <a:sym typeface="Calibri"/>
            </a:endParaRPr>
          </a:p>
          <a:p>
            <a:pPr marL="719137" marR="0" lvl="1" indent="-363537" algn="l" rtl="0">
              <a:lnSpc>
                <a:spcPct val="100000"/>
              </a:lnSpc>
              <a:spcBef>
                <a:spcPts val="300"/>
              </a:spcBef>
              <a:spcAft>
                <a:spcPts val="0"/>
              </a:spcAft>
              <a:buClr>
                <a:srgbClr val="009A46"/>
              </a:buClr>
              <a:buSzPct val="100000"/>
              <a:buFont typeface="Noto Sans Symbols"/>
              <a:buChar char="▪"/>
            </a:pPr>
            <a:r>
              <a:rPr lang="en-US" sz="1600" b="0" i="0" u="none" strike="noStrike" cap="none" dirty="0" err="1">
                <a:solidFill>
                  <a:schemeClr val="dk1"/>
                </a:solidFill>
                <a:latin typeface="Calibri"/>
                <a:ea typeface="Calibri"/>
                <a:cs typeface="Calibri"/>
                <a:sym typeface="Calibri"/>
              </a:rPr>
              <a:t>Pārskats</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pār</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iepirkumu</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konkursa</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dokumentācijā</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ierosinātajiem</a:t>
            </a:r>
            <a:r>
              <a:rPr lang="en-US" sz="1600" b="0" i="0" u="none" strike="noStrike" cap="none" dirty="0">
                <a:solidFill>
                  <a:schemeClr val="dk1"/>
                </a:solidFill>
                <a:latin typeface="Calibri"/>
                <a:ea typeface="Calibri"/>
                <a:cs typeface="Calibri"/>
                <a:sym typeface="Calibri"/>
              </a:rPr>
              <a:t> / </a:t>
            </a:r>
            <a:r>
              <a:rPr lang="en-US" sz="1600" b="0" i="0" u="none" strike="noStrike" cap="none" dirty="0" err="1">
                <a:solidFill>
                  <a:schemeClr val="dk1"/>
                </a:solidFill>
                <a:latin typeface="Calibri"/>
                <a:ea typeface="Calibri"/>
                <a:cs typeface="Calibri"/>
                <a:sym typeface="Calibri"/>
              </a:rPr>
              <a:t>pieprasītajiem</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pasākumiem</a:t>
            </a:r>
            <a:r>
              <a:rPr lang="en-US" sz="1600" b="0" i="0" u="none" strike="noStrike" cap="none" dirty="0">
                <a:solidFill>
                  <a:schemeClr val="dk1"/>
                </a:solidFill>
                <a:latin typeface="Calibri"/>
                <a:ea typeface="Calibri"/>
                <a:cs typeface="Calibri"/>
                <a:sym typeface="Calibri"/>
              </a:rPr>
              <a:t> un </a:t>
            </a:r>
            <a:r>
              <a:rPr lang="en-US" sz="1600" b="0" i="0" u="none" strike="noStrike" cap="none" dirty="0" err="1">
                <a:solidFill>
                  <a:schemeClr val="dk1"/>
                </a:solidFill>
                <a:latin typeface="Calibri"/>
                <a:ea typeface="Calibri"/>
                <a:cs typeface="Calibri"/>
                <a:sym typeface="Calibri"/>
              </a:rPr>
              <a:t>priekšlikumu</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izstrāde</a:t>
            </a:r>
            <a:r>
              <a:rPr lang="en-US" sz="1600" b="0" i="0" u="none" strike="noStrike" cap="none" dirty="0">
                <a:solidFill>
                  <a:schemeClr val="dk1"/>
                </a:solidFill>
                <a:latin typeface="Calibri"/>
                <a:ea typeface="Calibri"/>
                <a:cs typeface="Calibri"/>
                <a:sym typeface="Calibri"/>
              </a:rPr>
              <a:t> par </a:t>
            </a:r>
            <a:r>
              <a:rPr lang="en-US" sz="1600" b="0" i="0" u="none" strike="noStrike" cap="none" dirty="0" err="1">
                <a:solidFill>
                  <a:schemeClr val="dk1"/>
                </a:solidFill>
                <a:latin typeface="Calibri"/>
                <a:ea typeface="Calibri"/>
                <a:cs typeface="Calibri"/>
                <a:sym typeface="Calibri"/>
              </a:rPr>
              <a:t>papildu</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pasākumiem</a:t>
            </a:r>
            <a:endParaRPr lang="en-US" sz="1600" b="0" i="0" u="none" strike="noStrike" cap="none" dirty="0">
              <a:solidFill>
                <a:schemeClr val="dk1"/>
              </a:solidFill>
              <a:latin typeface="Calibri"/>
              <a:ea typeface="Calibri"/>
              <a:cs typeface="Calibri"/>
              <a:sym typeface="Calibri"/>
            </a:endParaRPr>
          </a:p>
          <a:p>
            <a:pPr marL="719137" marR="0" lvl="1" indent="-363537" algn="l" rtl="0">
              <a:lnSpc>
                <a:spcPct val="100000"/>
              </a:lnSpc>
              <a:spcBef>
                <a:spcPts val="300"/>
              </a:spcBef>
              <a:spcAft>
                <a:spcPts val="0"/>
              </a:spcAft>
              <a:buClr>
                <a:srgbClr val="009A46"/>
              </a:buClr>
              <a:buSzPct val="100000"/>
              <a:buFont typeface="Noto Sans Symbols"/>
              <a:buChar char="▪"/>
            </a:pPr>
            <a:r>
              <a:rPr lang="en-US" sz="1600" b="0" i="0" u="none" strike="noStrike" cap="none" dirty="0" err="1">
                <a:solidFill>
                  <a:schemeClr val="dk1"/>
                </a:solidFill>
                <a:latin typeface="Calibri"/>
                <a:ea typeface="Calibri"/>
                <a:cs typeface="Calibri"/>
                <a:sym typeface="Calibri"/>
              </a:rPr>
              <a:t>Ietaupījumu</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kopējo</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izmaksu</a:t>
            </a:r>
            <a:r>
              <a:rPr lang="en-US" sz="1600" b="0" i="0" u="none" strike="noStrike" cap="none" dirty="0">
                <a:solidFill>
                  <a:schemeClr val="dk1"/>
                </a:solidFill>
                <a:latin typeface="Calibri"/>
                <a:ea typeface="Calibri"/>
                <a:cs typeface="Calibri"/>
                <a:sym typeface="Calibri"/>
              </a:rPr>
              <a:t> un </a:t>
            </a:r>
            <a:r>
              <a:rPr lang="en-US" sz="1600" b="0" i="0" u="none" strike="noStrike" cap="none" dirty="0" err="1">
                <a:solidFill>
                  <a:schemeClr val="dk1"/>
                </a:solidFill>
                <a:latin typeface="Calibri"/>
                <a:ea typeface="Calibri"/>
                <a:cs typeface="Calibri"/>
                <a:sym typeface="Calibri"/>
              </a:rPr>
              <a:t>emisijas</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samazinājuma</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aprēķināšana</a:t>
            </a:r>
            <a:endParaRPr lang="en-US" sz="1600" b="0" i="0" u="none" strike="noStrike" cap="none" dirty="0">
              <a:solidFill>
                <a:schemeClr val="dk1"/>
              </a:solidFill>
              <a:latin typeface="Calibri"/>
              <a:ea typeface="Calibri"/>
              <a:cs typeface="Calibri"/>
              <a:sym typeface="Calibri"/>
            </a:endParaRPr>
          </a:p>
          <a:p>
            <a:pPr marL="719137" marR="0" lvl="1" indent="-363537" algn="l" rtl="0">
              <a:lnSpc>
                <a:spcPct val="100000"/>
              </a:lnSpc>
              <a:spcBef>
                <a:spcPts val="600"/>
              </a:spcBef>
              <a:spcAft>
                <a:spcPts val="0"/>
              </a:spcAft>
              <a:buClr>
                <a:schemeClr val="dk1"/>
              </a:buClr>
              <a:buSzPct val="25000"/>
              <a:buFont typeface="Arial"/>
              <a:buNone/>
            </a:pPr>
            <a:r>
              <a:rPr lang="en-US" sz="1600" b="0" i="0" u="none" strike="noStrike" cap="none" dirty="0" err="1">
                <a:solidFill>
                  <a:schemeClr val="dk1"/>
                </a:solidFill>
                <a:latin typeface="Calibri"/>
                <a:ea typeface="Calibri"/>
                <a:cs typeface="Calibri"/>
                <a:sym typeface="Calibri"/>
              </a:rPr>
              <a:t>Papildus</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obligāto</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tehniski</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nepieciešamo</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pasākumu</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nodrošināšanai</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pretendenti</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parasti</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akcentē</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pievienoto</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vērtību</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uzlabojot</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savus</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piedāvājumus</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ar</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enerģijas</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taupīšanas</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pasākumiem</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kas</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paredz</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lielu</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ilgtspējīgu</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ietaupījuma</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potenciālu</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ar</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zemām</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investīciju</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izmaksām</a:t>
            </a:r>
            <a:r>
              <a:rPr lang="en-US" sz="1600" b="0" i="0" u="none" strike="noStrike" cap="none" dirty="0">
                <a:solidFill>
                  <a:schemeClr val="dk1"/>
                </a:solidFill>
                <a:latin typeface="Calibri"/>
                <a:ea typeface="Calibri"/>
                <a:cs typeface="Calibri"/>
                <a:sym typeface="Calibri"/>
              </a:rPr>
              <a:t> un </a:t>
            </a:r>
            <a:r>
              <a:rPr lang="en-US" sz="1600" b="0" i="0" u="none" strike="noStrike" cap="none" dirty="0" err="1">
                <a:solidFill>
                  <a:schemeClr val="dk1"/>
                </a:solidFill>
                <a:latin typeface="Calibri"/>
                <a:ea typeface="Calibri"/>
                <a:cs typeface="Calibri"/>
                <a:sym typeface="Calibri"/>
              </a:rPr>
              <a:t>zemu</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tehnisko</a:t>
            </a:r>
            <a:r>
              <a:rPr lang="en-US" sz="1600" b="0" i="0" u="none" strike="noStrike" cap="none" dirty="0">
                <a:solidFill>
                  <a:schemeClr val="dk1"/>
                </a:solidFill>
                <a:latin typeface="Calibri"/>
                <a:ea typeface="Calibri"/>
                <a:cs typeface="Calibri"/>
                <a:sym typeface="Calibri"/>
              </a:rPr>
              <a:t> un </a:t>
            </a:r>
            <a:r>
              <a:rPr lang="en-US" sz="1600" b="0" i="0" u="none" strike="noStrike" cap="none" dirty="0" err="1">
                <a:solidFill>
                  <a:schemeClr val="dk1"/>
                </a:solidFill>
                <a:latin typeface="Calibri"/>
                <a:ea typeface="Calibri"/>
                <a:cs typeface="Calibri"/>
                <a:sym typeface="Calibri"/>
              </a:rPr>
              <a:t>ekonomisko</a:t>
            </a:r>
            <a:r>
              <a:rPr lang="en-US" sz="1600" b="0" i="0" u="none" strike="noStrike" cap="none" dirty="0">
                <a:solidFill>
                  <a:schemeClr val="dk1"/>
                </a:solidFill>
                <a:latin typeface="Calibri"/>
                <a:ea typeface="Calibri"/>
                <a:cs typeface="Calibri"/>
                <a:sym typeface="Calibri"/>
              </a:rPr>
              <a:t> </a:t>
            </a:r>
            <a:r>
              <a:rPr lang="en-US" sz="1600" b="0" i="0" u="none" strike="noStrike" cap="none" dirty="0" err="1">
                <a:solidFill>
                  <a:schemeClr val="dk1"/>
                </a:solidFill>
                <a:latin typeface="Calibri"/>
                <a:ea typeface="Calibri"/>
                <a:cs typeface="Calibri"/>
                <a:sym typeface="Calibri"/>
              </a:rPr>
              <a:t>risku</a:t>
            </a:r>
            <a:endParaRPr lang="en-US" sz="1600" b="0" i="0" u="none" strike="noStrike" cap="none" dirty="0">
              <a:solidFill>
                <a:schemeClr val="dk1"/>
              </a:solidFill>
              <a:latin typeface="Calibri"/>
              <a:ea typeface="Calibri"/>
              <a:cs typeface="Calibri"/>
              <a:sym typeface="Calibri"/>
            </a:endParaRPr>
          </a:p>
        </p:txBody>
      </p:sp>
      <p:sp>
        <p:nvSpPr>
          <p:cNvPr id="1074" name="Shape 1074"/>
          <p:cNvSpPr txBox="1"/>
          <p:nvPr/>
        </p:nvSpPr>
        <p:spPr>
          <a:xfrm>
            <a:off x="250825" y="1052512"/>
            <a:ext cx="6408737" cy="1200150"/>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800" b="0" i="0" u="none">
                <a:solidFill>
                  <a:srgbClr val="002060"/>
                </a:solidFill>
                <a:latin typeface="Calibri"/>
                <a:ea typeface="Calibri"/>
                <a:cs typeface="Calibri"/>
                <a:sym typeface="Calibri"/>
              </a:rPr>
              <a:t>Iepirkuma dokumentāciju sagatavo ESKO, ieskaitot:</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800" b="0" i="0" u="none">
                <a:solidFill>
                  <a:srgbClr val="002060"/>
                </a:solidFill>
                <a:latin typeface="Calibri"/>
                <a:ea typeface="Calibri"/>
                <a:cs typeface="Calibri"/>
                <a:sym typeface="Calibri"/>
              </a:rPr>
              <a:t>Ēkas pārbaude un ēkas datu validācija</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800" b="0" i="0" u="none">
                <a:solidFill>
                  <a:srgbClr val="002060"/>
                </a:solidFill>
                <a:latin typeface="Calibri"/>
                <a:ea typeface="Calibri"/>
                <a:cs typeface="Calibri"/>
                <a:sym typeface="Calibri"/>
              </a:rPr>
              <a:t>Aptuvenā analīze attiecībā uz ēkas enerģijas stāvokli</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800" b="0" i="0" u="none">
                <a:solidFill>
                  <a:srgbClr val="002060"/>
                </a:solidFill>
                <a:latin typeface="Calibri"/>
                <a:ea typeface="Calibri"/>
                <a:cs typeface="Calibri"/>
                <a:sym typeface="Calibri"/>
              </a:rPr>
              <a:t>Enerģijas un izmaksu ietaupījuma potenciāla noteikšana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78"/>
        <p:cNvGrpSpPr/>
        <p:nvPr/>
      </p:nvGrpSpPr>
      <p:grpSpPr>
        <a:xfrm>
          <a:off x="0" y="0"/>
          <a:ext cx="0" cy="0"/>
          <a:chOff x="0" y="0"/>
          <a:chExt cx="0" cy="0"/>
        </a:xfrm>
      </p:grpSpPr>
      <p:sp>
        <p:nvSpPr>
          <p:cNvPr id="1079" name="Shape 1079"/>
          <p:cNvSpPr txBox="1"/>
          <p:nvPr/>
        </p:nvSpPr>
        <p:spPr>
          <a:xfrm>
            <a:off x="611187" y="5084762"/>
            <a:ext cx="5472111" cy="504824"/>
          </a:xfrm>
          <a:prstGeom prst="rect">
            <a:avLst/>
          </a:prstGeom>
          <a:solidFill>
            <a:srgbClr val="E6E0EC"/>
          </a:solidFill>
          <a:ln w="9525" cap="flat" cmpd="sng">
            <a:solidFill>
              <a:srgbClr val="385D8A"/>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080" name="Shape 1080"/>
          <p:cNvSpPr txBox="1">
            <a:spLocks noGrp="1"/>
          </p:cNvSpPr>
          <p:nvPr>
            <p:ph type="body" idx="1"/>
          </p:nvPr>
        </p:nvSpPr>
        <p:spPr>
          <a:xfrm>
            <a:off x="684212" y="2130425"/>
            <a:ext cx="8208962" cy="4465636"/>
          </a:xfrm>
          <a:prstGeom prst="rect">
            <a:avLst/>
          </a:prstGeom>
          <a:noFill/>
          <a:ln>
            <a:noFill/>
          </a:ln>
        </p:spPr>
        <p:txBody>
          <a:bodyPr lIns="36000" tIns="0" rIns="0" bIns="0" anchor="t" anchorCtr="0">
            <a:noAutofit/>
          </a:bodyPr>
          <a:lstStyle/>
          <a:p>
            <a:pPr marL="0" marR="0" lvl="0" indent="0" algn="l" rtl="0">
              <a:lnSpc>
                <a:spcPct val="100000"/>
              </a:lnSpc>
              <a:spcBef>
                <a:spcPts val="0"/>
              </a:spcBef>
              <a:spcAft>
                <a:spcPts val="0"/>
              </a:spcAft>
              <a:buClr>
                <a:srgbClr val="008000"/>
              </a:buClr>
              <a:buSzPct val="25000"/>
              <a:buFont typeface="Arial"/>
              <a:buNone/>
            </a:pPr>
            <a:r>
              <a:rPr lang="en-US" sz="1800" b="0" i="0" u="none">
                <a:solidFill>
                  <a:srgbClr val="008000"/>
                </a:solidFill>
                <a:latin typeface="Calibri"/>
                <a:ea typeface="Calibri"/>
                <a:cs typeface="Calibri"/>
                <a:sym typeface="Calibri"/>
              </a:rPr>
              <a:t>Pārrunu ar ESKO priekšmets, piemēram:</a:t>
            </a:r>
          </a:p>
          <a:p>
            <a:pPr marL="0" marR="0" lvl="0" indent="0" algn="l" rtl="0">
              <a:lnSpc>
                <a:spcPct val="100000"/>
              </a:lnSpc>
              <a:spcBef>
                <a:spcPts val="300"/>
              </a:spcBef>
              <a:spcAft>
                <a:spcPts val="0"/>
              </a:spcAft>
              <a:buClr>
                <a:schemeClr val="dk1"/>
              </a:buClr>
              <a:buSzPct val="25000"/>
              <a:buFont typeface="Arial"/>
              <a:buNone/>
            </a:pPr>
            <a:endParaRPr sz="1800" b="0" i="0" u="none">
              <a:solidFill>
                <a:srgbClr val="008000"/>
              </a:solidFill>
              <a:latin typeface="Calibri"/>
              <a:ea typeface="Calibri"/>
              <a:cs typeface="Calibri"/>
              <a:sym typeface="Calibri"/>
            </a:endParaRPr>
          </a:p>
          <a:p>
            <a:pPr marL="0" marR="0" lvl="0" indent="0" algn="l" rtl="0">
              <a:lnSpc>
                <a:spcPct val="100000"/>
              </a:lnSpc>
              <a:spcBef>
                <a:spcPts val="300"/>
              </a:spcBef>
              <a:spcAft>
                <a:spcPts val="0"/>
              </a:spcAft>
              <a:buClr>
                <a:srgbClr val="009A46"/>
              </a:buClr>
              <a:buSzPct val="100000"/>
              <a:buFont typeface="Noto Sans Symbols"/>
              <a:buChar char="▪"/>
            </a:pPr>
            <a:r>
              <a:rPr lang="en-US" sz="1600" b="0" i="0" u="none">
                <a:solidFill>
                  <a:schemeClr val="dk1"/>
                </a:solidFill>
                <a:latin typeface="Calibri"/>
                <a:ea typeface="Calibri"/>
                <a:cs typeface="Calibri"/>
                <a:sym typeface="Calibri"/>
              </a:rPr>
              <a:t>Izstrādāto pasākumu apjoms un kvalitāte</a:t>
            </a:r>
          </a:p>
          <a:p>
            <a:pPr marL="0" marR="0" lvl="0" indent="0" algn="l" rtl="0">
              <a:lnSpc>
                <a:spcPct val="100000"/>
              </a:lnSpc>
              <a:spcBef>
                <a:spcPts val="300"/>
              </a:spcBef>
              <a:spcAft>
                <a:spcPts val="0"/>
              </a:spcAft>
              <a:buClr>
                <a:srgbClr val="009A46"/>
              </a:buClr>
              <a:buSzPct val="100000"/>
              <a:buFont typeface="Noto Sans Symbols"/>
              <a:buChar char="▪"/>
            </a:pPr>
            <a:r>
              <a:rPr lang="en-US" sz="1600" b="0" i="0" u="none">
                <a:solidFill>
                  <a:schemeClr val="dk1"/>
                </a:solidFill>
                <a:latin typeface="Calibri"/>
                <a:ea typeface="Calibri"/>
                <a:cs typeface="Calibri"/>
                <a:sym typeface="Calibri"/>
              </a:rPr>
              <a:t>Iekšējās vides pieprasīto parametru saglabāšana, ievērojot pastāvošos standartus un spēkā esošos likumus, savietojamību ar esošo aprīkojumu</a:t>
            </a:r>
          </a:p>
          <a:p>
            <a:pPr marL="0" marR="0" lvl="0" indent="0" algn="l" rtl="0">
              <a:lnSpc>
                <a:spcPct val="100000"/>
              </a:lnSpc>
              <a:spcBef>
                <a:spcPts val="300"/>
              </a:spcBef>
              <a:spcAft>
                <a:spcPts val="0"/>
              </a:spcAft>
              <a:buClr>
                <a:srgbClr val="009A46"/>
              </a:buClr>
              <a:buSzPct val="100000"/>
              <a:buFont typeface="Noto Sans Symbols"/>
              <a:buChar char="▪"/>
            </a:pPr>
            <a:r>
              <a:rPr lang="en-US" sz="1600" b="0" i="0" u="none">
                <a:solidFill>
                  <a:schemeClr val="dk1"/>
                </a:solidFill>
                <a:latin typeface="Calibri"/>
                <a:ea typeface="Calibri"/>
                <a:cs typeface="Calibri"/>
                <a:sym typeface="Calibri"/>
              </a:rPr>
              <a:t>Aktivitāšu laika grafiks</a:t>
            </a:r>
          </a:p>
          <a:p>
            <a:pPr marL="0" marR="0" lvl="0" indent="0" algn="l" rtl="0">
              <a:lnSpc>
                <a:spcPct val="100000"/>
              </a:lnSpc>
              <a:spcBef>
                <a:spcPts val="300"/>
              </a:spcBef>
              <a:spcAft>
                <a:spcPts val="0"/>
              </a:spcAft>
              <a:buClr>
                <a:srgbClr val="009A46"/>
              </a:buClr>
              <a:buSzPct val="100000"/>
              <a:buFont typeface="Noto Sans Symbols"/>
              <a:buChar char="▪"/>
            </a:pPr>
            <a:r>
              <a:rPr lang="en-US" sz="1600" b="0" i="0" u="none">
                <a:solidFill>
                  <a:schemeClr val="dk1"/>
                </a:solidFill>
                <a:latin typeface="Calibri"/>
                <a:ea typeface="Calibri"/>
                <a:cs typeface="Calibri"/>
                <a:sym typeface="Calibri"/>
              </a:rPr>
              <a:t>Garantētā ietaupījuma aprēķins references un faktiskajās cenās</a:t>
            </a:r>
          </a:p>
          <a:p>
            <a:pPr marL="0" marR="0" lvl="0" indent="0" algn="l" rtl="0">
              <a:lnSpc>
                <a:spcPct val="100000"/>
              </a:lnSpc>
              <a:spcBef>
                <a:spcPts val="300"/>
              </a:spcBef>
              <a:spcAft>
                <a:spcPts val="0"/>
              </a:spcAft>
              <a:buClr>
                <a:srgbClr val="009A46"/>
              </a:buClr>
              <a:buSzPct val="100000"/>
              <a:buFont typeface="Noto Sans Symbols"/>
              <a:buChar char="▪"/>
            </a:pPr>
            <a:r>
              <a:rPr lang="en-US" sz="1600" b="0" i="0" u="none">
                <a:solidFill>
                  <a:schemeClr val="dk1"/>
                </a:solidFill>
                <a:latin typeface="Calibri"/>
                <a:ea typeface="Calibri"/>
                <a:cs typeface="Calibri"/>
                <a:sym typeface="Calibri"/>
              </a:rPr>
              <a:t>Pretendenta atlīdzības un līgumslēdzēja vienības daļas no pārsniegtajiem ietaupījumiem noteikšana</a:t>
            </a:r>
          </a:p>
          <a:p>
            <a:pPr marL="0" marR="0" lvl="0" indent="0" algn="l" rtl="0">
              <a:lnSpc>
                <a:spcPct val="100000"/>
              </a:lnSpc>
              <a:spcBef>
                <a:spcPts val="300"/>
              </a:spcBef>
              <a:spcAft>
                <a:spcPts val="0"/>
              </a:spcAft>
              <a:buClr>
                <a:srgbClr val="009A46"/>
              </a:buClr>
              <a:buSzPct val="100000"/>
              <a:buFont typeface="Noto Sans Symbols"/>
              <a:buChar char="▪"/>
            </a:pPr>
            <a:r>
              <a:rPr lang="en-US" sz="1600" b="0" i="0" u="none">
                <a:solidFill>
                  <a:schemeClr val="dk1"/>
                </a:solidFill>
                <a:latin typeface="Calibri"/>
                <a:ea typeface="Calibri"/>
                <a:cs typeface="Calibri"/>
                <a:sym typeface="Calibri"/>
              </a:rPr>
              <a:t>Līgumslēdzējas vienības prasības, prasība koriģēt konkursa piedāvājumu</a:t>
            </a:r>
          </a:p>
          <a:p>
            <a:pPr marL="0" marR="0" lvl="0" indent="0" algn="l" rtl="0">
              <a:lnSpc>
                <a:spcPct val="100000"/>
              </a:lnSpc>
              <a:spcBef>
                <a:spcPts val="300"/>
              </a:spcBef>
              <a:spcAft>
                <a:spcPts val="0"/>
              </a:spcAft>
              <a:buClr>
                <a:schemeClr val="dk1"/>
              </a:buClr>
              <a:buSzPct val="25000"/>
              <a:buFont typeface="Arial"/>
              <a:buNone/>
            </a:pPr>
            <a:endParaRPr sz="1600" b="0" i="0" u="none">
              <a:solidFill>
                <a:schemeClr val="dk1"/>
              </a:solidFill>
              <a:latin typeface="Calibri"/>
              <a:ea typeface="Calibri"/>
              <a:cs typeface="Calibri"/>
              <a:sym typeface="Calibri"/>
            </a:endParaRPr>
          </a:p>
          <a:p>
            <a:pPr marL="0" marR="0" lvl="0" indent="0" algn="l" rtl="0">
              <a:lnSpc>
                <a:spcPct val="100000"/>
              </a:lnSpc>
              <a:spcBef>
                <a:spcPts val="300"/>
              </a:spcBef>
              <a:spcAft>
                <a:spcPts val="0"/>
              </a:spcAft>
              <a:buClr>
                <a:schemeClr val="dk1"/>
              </a:buClr>
              <a:buSzPct val="25000"/>
              <a:buFont typeface="Arial"/>
              <a:buNone/>
            </a:pPr>
            <a:r>
              <a:rPr lang="en-US" sz="1800" b="0" i="0" u="sng">
                <a:solidFill>
                  <a:schemeClr val="dk1"/>
                </a:solidFill>
                <a:latin typeface="Calibri"/>
                <a:ea typeface="Calibri"/>
                <a:cs typeface="Calibri"/>
                <a:sym typeface="Calibri"/>
              </a:rPr>
              <a:t>Kas vēl varētu būt pārrunu ar ESKO priekšmets</a:t>
            </a:r>
            <a:r>
              <a:rPr lang="en-US" sz="1600" b="0" i="0" u="sng">
                <a:solidFill>
                  <a:schemeClr val="dk1"/>
                </a:solidFill>
                <a:latin typeface="Calibri"/>
                <a:ea typeface="Calibri"/>
                <a:cs typeface="Calibri"/>
                <a:sym typeface="Calibri"/>
              </a:rPr>
              <a:t>?</a:t>
            </a:r>
          </a:p>
          <a:p>
            <a:pPr marL="0" marR="0" lvl="0" indent="0" algn="l" rtl="0">
              <a:lnSpc>
                <a:spcPct val="100000"/>
              </a:lnSpc>
              <a:spcBef>
                <a:spcPts val="300"/>
              </a:spcBef>
              <a:spcAft>
                <a:spcPts val="0"/>
              </a:spcAft>
              <a:buClr>
                <a:schemeClr val="dk1"/>
              </a:buClr>
              <a:buSzPct val="25000"/>
              <a:buFont typeface="Arial"/>
              <a:buNone/>
            </a:pPr>
            <a:endParaRPr sz="1600" b="0" i="0" u="none">
              <a:solidFill>
                <a:srgbClr val="008000"/>
              </a:solidFill>
              <a:latin typeface="Calibri"/>
              <a:ea typeface="Calibri"/>
              <a:cs typeface="Calibri"/>
              <a:sym typeface="Calibri"/>
            </a:endParaRPr>
          </a:p>
          <a:p>
            <a:pPr marL="0" marR="0" lvl="0" indent="0" algn="l" rtl="0">
              <a:lnSpc>
                <a:spcPct val="100000"/>
              </a:lnSpc>
              <a:spcBef>
                <a:spcPts val="300"/>
              </a:spcBef>
              <a:spcAft>
                <a:spcPts val="0"/>
              </a:spcAft>
              <a:buClr>
                <a:srgbClr val="008000"/>
              </a:buClr>
              <a:buSzPct val="25000"/>
              <a:buFont typeface="Arial"/>
              <a:buNone/>
            </a:pPr>
            <a:r>
              <a:rPr lang="en-US" sz="1800" b="0" i="0" u="none">
                <a:solidFill>
                  <a:srgbClr val="008000"/>
                </a:solidFill>
                <a:latin typeface="Calibri"/>
                <a:ea typeface="Calibri"/>
                <a:cs typeface="Calibri"/>
                <a:sym typeface="Calibri"/>
              </a:rPr>
              <a:t>Ēkas īpašniekam, respektīvi, iesaistītajam koordinatoram, katram ESKO jānodrošina sarunu protokols, proti, visu panākto vienošanos rakstveida fiksēšana.</a:t>
            </a:r>
          </a:p>
          <a:p>
            <a:pPr marL="342900" marR="0" lvl="0" indent="-342900" algn="l" rtl="0">
              <a:spcBef>
                <a:spcPts val="360"/>
              </a:spcBef>
              <a:spcAft>
                <a:spcPts val="0"/>
              </a:spcAft>
              <a:buClr>
                <a:schemeClr val="dk1"/>
              </a:buClr>
              <a:buSzPct val="100000"/>
              <a:buFont typeface="Arial"/>
              <a:buNone/>
            </a:pPr>
            <a:endParaRPr sz="1800" b="0" i="0" u="none">
              <a:solidFill>
                <a:srgbClr val="008000"/>
              </a:solidFill>
              <a:latin typeface="Calibri"/>
              <a:ea typeface="Calibri"/>
              <a:cs typeface="Calibri"/>
              <a:sym typeface="Calibri"/>
            </a:endParaRPr>
          </a:p>
        </p:txBody>
      </p:sp>
      <p:sp>
        <p:nvSpPr>
          <p:cNvPr id="1081" name="Shape 1081"/>
          <p:cNvSpPr txBox="1">
            <a:spLocks noGrp="1"/>
          </p:cNvSpPr>
          <p:nvPr>
            <p:ph type="title"/>
          </p:nvPr>
        </p:nvSpPr>
        <p:spPr>
          <a:xfrm>
            <a:off x="107950" y="-1586"/>
            <a:ext cx="9001125" cy="10525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Iepirkumu procedūras</a:t>
            </a:r>
            <a:br>
              <a:rPr lang="en-US" sz="2800" b="0" i="0" u="none" strike="noStrike" cap="none">
                <a:solidFill>
                  <a:srgbClr val="008000"/>
                </a:solidFill>
                <a:latin typeface="Calibri"/>
                <a:ea typeface="Calibri"/>
                <a:cs typeface="Calibri"/>
                <a:sym typeface="Calibri"/>
              </a:rPr>
            </a:br>
            <a:r>
              <a:rPr lang="en-US" sz="2000" b="0" i="0" u="none" strike="noStrike" cap="none">
                <a:solidFill>
                  <a:srgbClr val="008000"/>
                </a:solidFill>
                <a:latin typeface="Calibri"/>
                <a:ea typeface="Calibri"/>
                <a:cs typeface="Calibri"/>
                <a:sym typeface="Calibri"/>
              </a:rPr>
              <a:t>Tipiskie procesa soļi</a:t>
            </a:r>
          </a:p>
        </p:txBody>
      </p:sp>
      <p:sp>
        <p:nvSpPr>
          <p:cNvPr id="1082" name="Shape 1082"/>
          <p:cNvSpPr txBox="1"/>
          <p:nvPr/>
        </p:nvSpPr>
        <p:spPr>
          <a:xfrm>
            <a:off x="6989761" y="66611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19</a:t>
            </a:fld>
            <a:endParaRPr lang="en-US" sz="1400" b="0" i="0" u="none">
              <a:solidFill>
                <a:srgbClr val="009A46"/>
              </a:solidFill>
              <a:latin typeface="Calibri"/>
              <a:ea typeface="Calibri"/>
              <a:cs typeface="Calibri"/>
              <a:sym typeface="Calibri"/>
            </a:endParaRPr>
          </a:p>
        </p:txBody>
      </p:sp>
      <p:pic>
        <p:nvPicPr>
          <p:cNvPr id="1083" name="Shape 1083"/>
          <p:cNvPicPr preferRelativeResize="0"/>
          <p:nvPr/>
        </p:nvPicPr>
        <p:blipFill rotWithShape="1">
          <a:blip r:embed="rId3">
            <a:alphaModFix/>
          </a:blip>
          <a:srcRect/>
          <a:stretch/>
        </p:blipFill>
        <p:spPr>
          <a:xfrm>
            <a:off x="7264400" y="38100"/>
            <a:ext cx="1833562" cy="576262"/>
          </a:xfrm>
          <a:prstGeom prst="rect">
            <a:avLst/>
          </a:prstGeom>
          <a:noFill/>
          <a:ln>
            <a:noFill/>
          </a:ln>
        </p:spPr>
      </p:pic>
      <p:sp>
        <p:nvSpPr>
          <p:cNvPr id="1084" name="Shape 1084"/>
          <p:cNvSpPr txBox="1"/>
          <p:nvPr/>
        </p:nvSpPr>
        <p:spPr>
          <a:xfrm>
            <a:off x="179386" y="979487"/>
            <a:ext cx="5040312" cy="922337"/>
          </a:xfrm>
          <a:prstGeom prst="rect">
            <a:avLst/>
          </a:prstGeom>
          <a:solidFill>
            <a:srgbClr val="FFFFCC"/>
          </a:solidFill>
          <a:ln w="9525" cap="flat" cmpd="sng">
            <a:solidFill>
              <a:schemeClr val="dk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002060"/>
              </a:buClr>
              <a:buSzPct val="25000"/>
              <a:buFont typeface="Calibri"/>
              <a:buNone/>
            </a:pPr>
            <a:r>
              <a:rPr lang="en-US" sz="1800" b="0" i="0" u="none">
                <a:solidFill>
                  <a:srgbClr val="002060"/>
                </a:solidFill>
                <a:latin typeface="Calibri"/>
                <a:ea typeface="Calibri"/>
                <a:cs typeface="Calibri"/>
                <a:sym typeface="Calibri"/>
              </a:rPr>
              <a:t>Līguma pārrunas</a:t>
            </a:r>
            <a:r>
              <a:rPr lang="en-US" sz="1800" b="0" i="0" u="none">
                <a:solidFill>
                  <a:schemeClr val="dk1"/>
                </a:solidFill>
                <a:latin typeface="Calibri"/>
                <a:ea typeface="Calibri"/>
                <a:cs typeface="Calibri"/>
                <a:sym typeface="Calibri"/>
              </a:rPr>
              <a:t/>
            </a:r>
            <a:br>
              <a:rPr lang="en-US" sz="1800" b="0" i="0" u="none">
                <a:solidFill>
                  <a:schemeClr val="dk1"/>
                </a:solidFill>
                <a:latin typeface="Calibri"/>
                <a:ea typeface="Calibri"/>
                <a:cs typeface="Calibri"/>
                <a:sym typeface="Calibri"/>
              </a:rPr>
            </a:br>
            <a:r>
              <a:rPr lang="en-US" sz="1800" b="0" i="0" u="none">
                <a:solidFill>
                  <a:srgbClr val="002060"/>
                </a:solidFill>
                <a:latin typeface="Calibri"/>
                <a:ea typeface="Calibri"/>
                <a:cs typeface="Calibri"/>
                <a:sym typeface="Calibri"/>
              </a:rPr>
              <a:t>Ekonomiski visizdevīgākā piedāvājuma izvēle un salīdzināšana ar ne-EEL iespējām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2"/>
        <p:cNvGrpSpPr/>
        <p:nvPr/>
      </p:nvGrpSpPr>
      <p:grpSpPr>
        <a:xfrm>
          <a:off x="0" y="0"/>
          <a:ext cx="0" cy="0"/>
          <a:chOff x="0" y="0"/>
          <a:chExt cx="0" cy="0"/>
        </a:xfrm>
      </p:grpSpPr>
      <p:sp>
        <p:nvSpPr>
          <p:cNvPr id="713" name="Shape 713"/>
          <p:cNvSpPr txBox="1">
            <a:spLocks noGrp="1"/>
          </p:cNvSpPr>
          <p:nvPr>
            <p:ph type="title"/>
          </p:nvPr>
        </p:nvSpPr>
        <p:spPr>
          <a:xfrm>
            <a:off x="107950" y="0"/>
            <a:ext cx="9001125" cy="981074"/>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dirty="0" smtClean="0">
                <a:solidFill>
                  <a:srgbClr val="008000"/>
                </a:solidFill>
                <a:latin typeface="Calibri"/>
                <a:ea typeface="Calibri"/>
                <a:cs typeface="Calibri"/>
                <a:sym typeface="Calibri"/>
              </a:rPr>
              <a:t>EEL </a:t>
            </a:r>
            <a:r>
              <a:rPr lang="en-US" sz="2800" b="0" i="0" u="none" strike="noStrike" cap="none" dirty="0" err="1">
                <a:solidFill>
                  <a:srgbClr val="008000"/>
                </a:solidFill>
                <a:latin typeface="Calibri"/>
                <a:ea typeface="Calibri"/>
                <a:cs typeface="Calibri"/>
                <a:sym typeface="Calibri"/>
              </a:rPr>
              <a:t>pakalpojumu</a:t>
            </a:r>
            <a:r>
              <a:rPr lang="en-US" sz="2800" b="0" i="0" u="none" strike="noStrike" cap="none" dirty="0">
                <a:solidFill>
                  <a:srgbClr val="008000"/>
                </a:solidFill>
                <a:latin typeface="Calibri"/>
                <a:ea typeface="Calibri"/>
                <a:cs typeface="Calibri"/>
                <a:sym typeface="Calibri"/>
              </a:rPr>
              <a:t> </a:t>
            </a:r>
            <a:r>
              <a:rPr lang="en-US" sz="2800" b="0" i="0" u="none" strike="noStrike" cap="none" dirty="0" err="1" smtClean="0">
                <a:solidFill>
                  <a:srgbClr val="008000"/>
                </a:solidFill>
                <a:latin typeface="Calibri"/>
                <a:ea typeface="Calibri"/>
                <a:cs typeface="Calibri"/>
                <a:sym typeface="Calibri"/>
              </a:rPr>
              <a:t>iepirkums</a:t>
            </a:r>
            <a:r>
              <a:rPr lang="lv-LV" sz="2800" b="0" i="0" u="none" strike="noStrike" cap="none" dirty="0" smtClean="0">
                <a:solidFill>
                  <a:srgbClr val="008000"/>
                </a:solidFill>
                <a:latin typeface="Calibri"/>
                <a:ea typeface="Calibri"/>
                <a:cs typeface="Calibri"/>
                <a:sym typeface="Calibri"/>
              </a:rPr>
              <a:t> </a:t>
            </a:r>
            <a:r>
              <a:rPr lang="en-US" sz="2800" b="0" i="0" u="none" strike="noStrike" cap="none" dirty="0" smtClean="0">
                <a:solidFill>
                  <a:srgbClr val="008000"/>
                </a:solidFill>
                <a:latin typeface="Calibri"/>
                <a:ea typeface="Calibri"/>
                <a:cs typeface="Calibri"/>
                <a:sym typeface="Calibri"/>
              </a:rPr>
              <a:t>un </a:t>
            </a:r>
            <a:r>
              <a:rPr lang="en-US" sz="2800" b="0" i="0" u="none" strike="noStrike" cap="none" dirty="0" err="1">
                <a:solidFill>
                  <a:srgbClr val="008000"/>
                </a:solidFill>
                <a:latin typeface="Calibri"/>
                <a:ea typeface="Calibri"/>
                <a:cs typeface="Calibri"/>
                <a:sym typeface="Calibri"/>
              </a:rPr>
              <a:t>līgumslēgšana</a:t>
            </a:r>
            <a:endParaRPr lang="en-US" sz="2800" b="0" i="0" u="none" strike="noStrike" cap="none" dirty="0">
              <a:solidFill>
                <a:srgbClr val="008000"/>
              </a:solidFill>
              <a:latin typeface="Calibri"/>
              <a:ea typeface="Calibri"/>
              <a:cs typeface="Calibri"/>
              <a:sym typeface="Calibri"/>
            </a:endParaRPr>
          </a:p>
        </p:txBody>
      </p:sp>
      <p:sp>
        <p:nvSpPr>
          <p:cNvPr id="714" name="Shape 714"/>
          <p:cNvSpPr txBox="1"/>
          <p:nvPr/>
        </p:nvSpPr>
        <p:spPr>
          <a:xfrm>
            <a:off x="7010400" y="66611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2</a:t>
            </a:fld>
            <a:endParaRPr lang="en-US" sz="1400" b="0" i="0" u="none">
              <a:solidFill>
                <a:srgbClr val="009A46"/>
              </a:solidFill>
              <a:latin typeface="Calibri"/>
              <a:ea typeface="Calibri"/>
              <a:cs typeface="Calibri"/>
              <a:sym typeface="Calibri"/>
            </a:endParaRPr>
          </a:p>
        </p:txBody>
      </p:sp>
      <p:pic>
        <p:nvPicPr>
          <p:cNvPr id="715" name="Shape 715"/>
          <p:cNvPicPr preferRelativeResize="0"/>
          <p:nvPr/>
        </p:nvPicPr>
        <p:blipFill rotWithShape="1">
          <a:blip r:embed="rId3">
            <a:alphaModFix/>
          </a:blip>
          <a:srcRect/>
          <a:stretch/>
        </p:blipFill>
        <p:spPr>
          <a:xfrm>
            <a:off x="7264400" y="38100"/>
            <a:ext cx="1833562" cy="576262"/>
          </a:xfrm>
          <a:prstGeom prst="rect">
            <a:avLst/>
          </a:prstGeom>
          <a:noFill/>
          <a:ln>
            <a:noFill/>
          </a:ln>
        </p:spPr>
      </p:pic>
      <p:pic>
        <p:nvPicPr>
          <p:cNvPr id="716" name="Shape 716"/>
          <p:cNvPicPr preferRelativeResize="0"/>
          <p:nvPr/>
        </p:nvPicPr>
        <p:blipFill rotWithShape="1">
          <a:blip r:embed="rId4">
            <a:alphaModFix/>
          </a:blip>
          <a:srcRect/>
          <a:stretch/>
        </p:blipFill>
        <p:spPr>
          <a:xfrm>
            <a:off x="1179512" y="2133600"/>
            <a:ext cx="7640637" cy="3859212"/>
          </a:xfrm>
          <a:prstGeom prst="rect">
            <a:avLst/>
          </a:prstGeom>
          <a:noFill/>
          <a:ln>
            <a:noFill/>
          </a:ln>
        </p:spPr>
      </p:pic>
      <p:sp>
        <p:nvSpPr>
          <p:cNvPr id="717" name="Shape 717"/>
          <p:cNvSpPr txBox="1"/>
          <p:nvPr/>
        </p:nvSpPr>
        <p:spPr>
          <a:xfrm>
            <a:off x="5883275" y="5819775"/>
            <a:ext cx="2443161" cy="23177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900" b="0" i="0" u="none">
                <a:solidFill>
                  <a:schemeClr val="dk1"/>
                </a:solidFill>
                <a:latin typeface="Calibri"/>
                <a:ea typeface="Calibri"/>
                <a:cs typeface="Calibri"/>
                <a:sym typeface="Calibri"/>
              </a:rPr>
              <a:t>Zemāk esošās diagrammas avots: Transparense.eu</a:t>
            </a:r>
          </a:p>
        </p:txBody>
      </p:sp>
      <p:sp>
        <p:nvSpPr>
          <p:cNvPr id="718" name="Shape 718"/>
          <p:cNvSpPr/>
          <p:nvPr/>
        </p:nvSpPr>
        <p:spPr>
          <a:xfrm>
            <a:off x="3492500" y="2133600"/>
            <a:ext cx="2951161" cy="4248149"/>
          </a:xfrm>
          <a:prstGeom prst="ellipse">
            <a:avLst/>
          </a:prstGeom>
          <a:solidFill>
            <a:srgbClr val="95B3D7">
              <a:alpha val="19607"/>
            </a:srgbClr>
          </a:solidFill>
          <a:ln w="25400" cap="flat" cmpd="sng">
            <a:solidFill>
              <a:srgbClr val="385D8A"/>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719" name="Shape 719"/>
          <p:cNvSpPr txBox="1"/>
          <p:nvPr/>
        </p:nvSpPr>
        <p:spPr>
          <a:xfrm>
            <a:off x="4248150" y="1341437"/>
            <a:ext cx="4895850" cy="368299"/>
          </a:xfrm>
          <a:prstGeom prst="rect">
            <a:avLst/>
          </a:prstGeom>
          <a:solidFill>
            <a:srgbClr val="DCE6F2"/>
          </a:solidFill>
          <a:ln w="9525" cap="flat" cmpd="sng">
            <a:solidFill>
              <a:srgbClr val="385D8A"/>
            </a:solidFill>
            <a:prstDash val="solid"/>
            <a:miter/>
            <a:headEnd type="none" w="med" len="med"/>
            <a:tailEnd type="none" w="med" len="med"/>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1800" b="0" i="0" u="none">
                <a:solidFill>
                  <a:schemeClr val="dk1"/>
                </a:solidFill>
                <a:latin typeface="Calibri"/>
                <a:ea typeface="Calibri"/>
                <a:cs typeface="Calibri"/>
                <a:sym typeface="Calibri"/>
              </a:rPr>
              <a:t>EEL pakalpojumu iepirkums un līgumslēgšana</a:t>
            </a:r>
          </a:p>
        </p:txBody>
      </p:sp>
      <p:cxnSp>
        <p:nvCxnSpPr>
          <p:cNvPr id="720" name="Shape 720"/>
          <p:cNvCxnSpPr/>
          <p:nvPr/>
        </p:nvCxnSpPr>
        <p:spPr>
          <a:xfrm flipH="1">
            <a:off x="5549899" y="1722436"/>
            <a:ext cx="358775" cy="554037"/>
          </a:xfrm>
          <a:prstGeom prst="straightConnector1">
            <a:avLst/>
          </a:prstGeom>
          <a:noFill/>
          <a:ln w="9525" cap="flat" cmpd="sng">
            <a:solidFill>
              <a:srgbClr val="4A7EBB"/>
            </a:solidFill>
            <a:prstDash val="solid"/>
            <a:miter/>
            <a:headEnd type="none" w="med" len="med"/>
            <a:tailEnd type="stealth" w="lg" len="lg"/>
          </a:ln>
        </p:spPr>
      </p:cxnSp>
      <p:sp>
        <p:nvSpPr>
          <p:cNvPr id="721" name="Shape 721"/>
          <p:cNvSpPr txBox="1"/>
          <p:nvPr/>
        </p:nvSpPr>
        <p:spPr>
          <a:xfrm>
            <a:off x="179386" y="1130300"/>
            <a:ext cx="3022599" cy="36988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1800" b="0" i="0" u="none">
                <a:solidFill>
                  <a:srgbClr val="008000"/>
                </a:solidFill>
                <a:latin typeface="Calibri"/>
                <a:ea typeface="Calibri"/>
                <a:cs typeface="Calibri"/>
                <a:sym typeface="Calibri"/>
              </a:rPr>
              <a:t>EEL projekta galvenie posmi</a:t>
            </a:r>
          </a:p>
        </p:txBody>
      </p:sp>
      <p:sp>
        <p:nvSpPr>
          <p:cNvPr id="722" name="Shape 722"/>
          <p:cNvSpPr txBox="1"/>
          <p:nvPr/>
        </p:nvSpPr>
        <p:spPr>
          <a:xfrm>
            <a:off x="1547812" y="5445125"/>
            <a:ext cx="1008062" cy="215899"/>
          </a:xfrm>
          <a:prstGeom prst="rect">
            <a:avLst/>
          </a:prstGeom>
          <a:solidFill>
            <a:schemeClr val="lt1"/>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88"/>
        <p:cNvGrpSpPr/>
        <p:nvPr/>
      </p:nvGrpSpPr>
      <p:grpSpPr>
        <a:xfrm>
          <a:off x="0" y="0"/>
          <a:ext cx="0" cy="0"/>
          <a:chOff x="0" y="0"/>
          <a:chExt cx="0" cy="0"/>
        </a:xfrm>
      </p:grpSpPr>
      <p:sp>
        <p:nvSpPr>
          <p:cNvPr id="1089" name="Shape 1089"/>
          <p:cNvSpPr txBox="1">
            <a:spLocks noGrp="1"/>
          </p:cNvSpPr>
          <p:nvPr>
            <p:ph type="title"/>
          </p:nvPr>
        </p:nvSpPr>
        <p:spPr>
          <a:xfrm>
            <a:off x="107950" y="-34925"/>
            <a:ext cx="9001125" cy="10525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Iepirkumu procedūras </a:t>
            </a:r>
            <a:br>
              <a:rPr lang="en-US" sz="2800" b="0" i="0" u="none" strike="noStrike" cap="none">
                <a:solidFill>
                  <a:srgbClr val="008000"/>
                </a:solidFill>
                <a:latin typeface="Calibri"/>
                <a:ea typeface="Calibri"/>
                <a:cs typeface="Calibri"/>
                <a:sym typeface="Calibri"/>
              </a:rPr>
            </a:br>
            <a:r>
              <a:rPr lang="en-US" sz="2000" b="0" i="0" u="none" strike="noStrike" cap="none">
                <a:solidFill>
                  <a:srgbClr val="008000"/>
                </a:solidFill>
                <a:latin typeface="Calibri"/>
                <a:ea typeface="Calibri"/>
                <a:cs typeface="Calibri"/>
                <a:sym typeface="Calibri"/>
              </a:rPr>
              <a:t>Tipiskais grafiks (divpakāpju procedūra - KEA pieredze)</a:t>
            </a:r>
          </a:p>
        </p:txBody>
      </p:sp>
      <p:sp>
        <p:nvSpPr>
          <p:cNvPr id="1090" name="Shape 1090"/>
          <p:cNvSpPr txBox="1"/>
          <p:nvPr/>
        </p:nvSpPr>
        <p:spPr>
          <a:xfrm>
            <a:off x="7023100" y="6651625"/>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20</a:t>
            </a:fld>
            <a:endParaRPr lang="en-US" sz="1400" b="0" i="0" u="none">
              <a:solidFill>
                <a:srgbClr val="009A46"/>
              </a:solidFill>
              <a:latin typeface="Calibri"/>
              <a:ea typeface="Calibri"/>
              <a:cs typeface="Calibri"/>
              <a:sym typeface="Calibri"/>
            </a:endParaRPr>
          </a:p>
        </p:txBody>
      </p:sp>
      <p:pic>
        <p:nvPicPr>
          <p:cNvPr id="1091" name="Shape 1091"/>
          <p:cNvPicPr preferRelativeResize="0"/>
          <p:nvPr/>
        </p:nvPicPr>
        <p:blipFill rotWithShape="1">
          <a:blip r:embed="rId3">
            <a:alphaModFix/>
          </a:blip>
          <a:srcRect/>
          <a:stretch/>
        </p:blipFill>
        <p:spPr>
          <a:xfrm>
            <a:off x="7264400" y="38100"/>
            <a:ext cx="1833562" cy="576262"/>
          </a:xfrm>
          <a:prstGeom prst="rect">
            <a:avLst/>
          </a:prstGeom>
          <a:noFill/>
          <a:ln>
            <a:noFill/>
          </a:ln>
        </p:spPr>
      </p:pic>
      <p:graphicFrame>
        <p:nvGraphicFramePr>
          <p:cNvPr id="1092" name="Shape 1092"/>
          <p:cNvGraphicFramePr/>
          <p:nvPr/>
        </p:nvGraphicFramePr>
        <p:xfrm>
          <a:off x="250825" y="981075"/>
          <a:ext cx="8642325" cy="5345610"/>
        </p:xfrm>
        <a:graphic>
          <a:graphicData uri="http://schemas.openxmlformats.org/drawingml/2006/table">
            <a:tbl>
              <a:tblPr>
                <a:noFill/>
                <a:tableStyleId>{7B8785ED-B5E2-4DF7-84F2-FA94F4F5938D}</a:tableStyleId>
              </a:tblPr>
              <a:tblGrid>
                <a:gridCol w="7300900"/>
                <a:gridCol w="1341425"/>
              </a:tblGrid>
              <a:tr h="473075">
                <a:tc>
                  <a:txBody>
                    <a:bodyPr/>
                    <a:lstStyle/>
                    <a:p>
                      <a:pPr marL="0" marR="0" lvl="0" indent="0" algn="l" rtl="0">
                        <a:lnSpc>
                          <a:spcPct val="100000"/>
                        </a:lnSpc>
                        <a:spcBef>
                          <a:spcPts val="0"/>
                        </a:spcBef>
                        <a:spcAft>
                          <a:spcPts val="0"/>
                        </a:spcAft>
                        <a:buClr>
                          <a:srgbClr val="FFFFFF"/>
                        </a:buClr>
                        <a:buSzPct val="25000"/>
                        <a:buFont typeface="Calibri"/>
                        <a:buNone/>
                      </a:pPr>
                      <a:r>
                        <a:rPr lang="en-US" sz="1200" b="1" i="0" u="none">
                          <a:solidFill>
                            <a:srgbClr val="FFFFFF"/>
                          </a:solidFill>
                          <a:latin typeface="Calibri"/>
                          <a:ea typeface="Calibri"/>
                          <a:cs typeface="Calibri"/>
                          <a:sym typeface="Calibri"/>
                        </a:rPr>
                        <a:t>Iepirkuma procedūras solis</a:t>
                      </a:r>
                    </a:p>
                  </a:txBody>
                  <a:tcPr marL="91450" marR="91450" marT="53950" marB="5395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38100" cap="flat" cmpd="sng">
                      <a:solidFill>
                        <a:schemeClr val="lt1"/>
                      </a:solidFill>
                      <a:prstDash val="solid"/>
                      <a:round/>
                      <a:headEnd type="none" w="med" len="med"/>
                      <a:tailEnd type="none" w="med" len="med"/>
                    </a:lnB>
                    <a:solidFill>
                      <a:schemeClr val="accent1"/>
                    </a:solidFill>
                  </a:tcPr>
                </a:tc>
                <a:tc>
                  <a:txBody>
                    <a:bodyPr/>
                    <a:lstStyle/>
                    <a:p>
                      <a:pPr marL="0" marR="0" lvl="0" indent="0" algn="ctr" rtl="0">
                        <a:lnSpc>
                          <a:spcPct val="100000"/>
                        </a:lnSpc>
                        <a:spcBef>
                          <a:spcPts val="0"/>
                        </a:spcBef>
                        <a:spcAft>
                          <a:spcPts val="0"/>
                        </a:spcAft>
                        <a:buClr>
                          <a:srgbClr val="FFFFFF"/>
                        </a:buClr>
                        <a:buSzPct val="25000"/>
                        <a:buFont typeface="Calibri"/>
                        <a:buNone/>
                      </a:pPr>
                      <a:r>
                        <a:rPr lang="en-US" sz="1200" b="1" i="0" u="none">
                          <a:solidFill>
                            <a:srgbClr val="FFFFFF"/>
                          </a:solidFill>
                          <a:latin typeface="Calibri"/>
                          <a:ea typeface="Calibri"/>
                          <a:cs typeface="Calibri"/>
                          <a:sym typeface="Calibri"/>
                        </a:rPr>
                        <a:t>Ilgums</a:t>
                      </a:r>
                      <a:br>
                        <a:rPr lang="en-US" sz="1200" b="1" i="0" u="none">
                          <a:solidFill>
                            <a:srgbClr val="FFFFFF"/>
                          </a:solidFill>
                          <a:latin typeface="Calibri"/>
                          <a:ea typeface="Calibri"/>
                          <a:cs typeface="Calibri"/>
                          <a:sym typeface="Calibri"/>
                        </a:rPr>
                      </a:br>
                      <a:r>
                        <a:rPr lang="en-US" sz="1200" b="1" i="0" u="none">
                          <a:solidFill>
                            <a:srgbClr val="FFFFFF"/>
                          </a:solidFill>
                          <a:latin typeface="Calibri"/>
                          <a:ea typeface="Calibri"/>
                          <a:cs typeface="Calibri"/>
                          <a:sym typeface="Calibri"/>
                        </a:rPr>
                        <a:t> (avots: KEA)</a:t>
                      </a:r>
                    </a:p>
                  </a:txBody>
                  <a:tcPr marL="91450" marR="91450" marT="53950" marB="5395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38100" cap="flat" cmpd="sng">
                      <a:solidFill>
                        <a:schemeClr val="lt1"/>
                      </a:solidFill>
                      <a:prstDash val="solid"/>
                      <a:round/>
                      <a:headEnd type="none" w="med" len="med"/>
                      <a:tailEnd type="none" w="med" len="med"/>
                    </a:lnB>
                    <a:solidFill>
                      <a:schemeClr val="accent1"/>
                    </a:solidFill>
                  </a:tcPr>
                </a:tc>
              </a:tr>
              <a:tr h="292100">
                <a:tc>
                  <a:txBody>
                    <a:bodyPr/>
                    <a:lstStyle/>
                    <a:p>
                      <a:pPr marL="0" marR="0" lvl="0" indent="0" algn="l"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Iepirkumu dokumentācijas sagatavošana</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381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D0D8E8"/>
                    </a:solidFill>
                  </a:tcPr>
                </a:tc>
                <a:tc>
                  <a:txBody>
                    <a:bodyPr/>
                    <a:lstStyle/>
                    <a:p>
                      <a:pPr marL="0" marR="0" lvl="0" indent="0" algn="ctr"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1 - 3 mēneši</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381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D0D8E8"/>
                    </a:solidFill>
                  </a:tcPr>
                </a:tc>
              </a:tr>
              <a:tr h="358775">
                <a:tc>
                  <a:txBody>
                    <a:bodyPr/>
                    <a:lstStyle/>
                    <a:p>
                      <a:pPr marL="0" marR="0" lvl="0" indent="0" algn="l"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Paziņojuma par līgumu publicēšana un uzaicinājums iesniegt piedāvājumus</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E9EDF4"/>
                    </a:solidFill>
                  </a:tcPr>
                </a:tc>
                <a:tc>
                  <a:txBody>
                    <a:bodyPr/>
                    <a:lstStyle/>
                    <a:p>
                      <a:pPr marL="0" marR="0" lvl="0" indent="0" algn="ctr"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E9EDF4"/>
                    </a:solidFill>
                  </a:tcPr>
                </a:tc>
              </a:tr>
              <a:tr h="292100">
                <a:tc>
                  <a:txBody>
                    <a:bodyPr/>
                    <a:lstStyle/>
                    <a:p>
                      <a:pPr marL="0" marR="0" lvl="0" indent="0" algn="l"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Uzaicinājums iesniegt piedāvājumus un pretendentu atlase</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D0D8E8"/>
                    </a:solidFill>
                  </a:tcPr>
                </a:tc>
                <a:tc>
                  <a:txBody>
                    <a:bodyPr/>
                    <a:lstStyle/>
                    <a:p>
                      <a:pPr marL="0" marR="0" lvl="0" indent="0" algn="ctr"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1,5 - 2 mēneši</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D0D8E8"/>
                    </a:solidFill>
                  </a:tcPr>
                </a:tc>
              </a:tr>
              <a:tr h="358775">
                <a:tc>
                  <a:txBody>
                    <a:bodyPr/>
                    <a:lstStyle/>
                    <a:p>
                      <a:pPr marL="0" marR="0" lvl="0" indent="0" algn="l"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Paziņojums par īsā saraksta pretendentiem un uzaicinājums uz konkursu</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E9EDF4"/>
                    </a:solidFill>
                  </a:tcPr>
                </a:tc>
                <a:tc>
                  <a:txBody>
                    <a:bodyPr/>
                    <a:lstStyle/>
                    <a:p>
                      <a:pPr marL="0" marR="0" lvl="0" indent="0" algn="ctr"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E9EDF4"/>
                    </a:solidFill>
                  </a:tcPr>
                </a:tc>
              </a:tr>
              <a:tr h="360350">
                <a:tc>
                  <a:txBody>
                    <a:bodyPr/>
                    <a:lstStyle/>
                    <a:p>
                      <a:pPr marL="0" marR="0" lvl="0" indent="0" algn="l"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Iepirkumu procedūras sagatavošana un pretendentu aptuvena projekta analīze</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D0D8E8"/>
                    </a:solidFill>
                  </a:tcPr>
                </a:tc>
                <a:tc>
                  <a:txBody>
                    <a:bodyPr/>
                    <a:lstStyle/>
                    <a:p>
                      <a:pPr marL="0" marR="0" lvl="0" indent="0" algn="ctr"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2 - 4 mēneši</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D0D8E8"/>
                    </a:solidFill>
                  </a:tcPr>
                </a:tc>
              </a:tr>
              <a:tr h="360350">
                <a:tc>
                  <a:txBody>
                    <a:bodyPr/>
                    <a:lstStyle/>
                    <a:p>
                      <a:pPr marL="0" marR="0" lvl="0" indent="0" algn="l"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Piedāvājumu izvērtēšana, pārrunas ar labākajiem pretendentiem, konkursa uzvarētāja noteikšana</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E9EDF4"/>
                    </a:solidFill>
                  </a:tcPr>
                </a:tc>
                <a:tc>
                  <a:txBody>
                    <a:bodyPr/>
                    <a:lstStyle/>
                    <a:p>
                      <a:pPr marL="0" marR="0" lvl="0" indent="0" algn="ctr"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1 - 1,5 mēneši</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E9EDF4"/>
                    </a:solidFill>
                  </a:tcPr>
                </a:tc>
              </a:tr>
              <a:tr h="360350">
                <a:tc>
                  <a:txBody>
                    <a:bodyPr/>
                    <a:lstStyle/>
                    <a:p>
                      <a:pPr marL="0" marR="0" lvl="0" indent="0" algn="l"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EEL ekonomiskais salīdzinājums ar standarta risinājumiem (pašu veikta īstenošana)</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D0D8E8"/>
                    </a:solidFill>
                  </a:tcPr>
                </a:tc>
                <a:tc>
                  <a:txBody>
                    <a:bodyPr/>
                    <a:lstStyle/>
                    <a:p>
                      <a:pPr marL="0" marR="0" lvl="0" indent="0" algn="ctr"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0,5 mēneši</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D0D8E8"/>
                    </a:solidFill>
                  </a:tcPr>
                </a:tc>
              </a:tr>
              <a:tr h="360350">
                <a:tc>
                  <a:txBody>
                    <a:bodyPr/>
                    <a:lstStyle/>
                    <a:p>
                      <a:pPr marL="0" marR="0" lvl="0" indent="0" algn="l"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Uzvarējušā piedāvājuma izvēle un līguma piešķiršanas tikšanās ar vietējo padomi</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E9EDF4"/>
                    </a:solidFill>
                  </a:tcPr>
                </a:tc>
                <a:tc>
                  <a:txBody>
                    <a:bodyPr/>
                    <a:lstStyle/>
                    <a:p>
                      <a:pPr marL="0" marR="0" lvl="0" indent="0" algn="ctr"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0,5 mēneši</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E9EDF4"/>
                    </a:solidFill>
                  </a:tcPr>
                </a:tc>
              </a:tr>
              <a:tr h="574675">
                <a:tc>
                  <a:txBody>
                    <a:bodyPr/>
                    <a:lstStyle/>
                    <a:p>
                      <a:pPr marL="0" marR="0" lvl="0" indent="0" algn="l"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Uzraugošās iestādes apstiprināšana</a:t>
                      </a:r>
                      <a:br>
                        <a:rPr lang="en-US" sz="1200" b="0" i="0" u="none">
                          <a:solidFill>
                            <a:srgbClr val="000000"/>
                          </a:solidFill>
                          <a:latin typeface="Calibri"/>
                          <a:ea typeface="Calibri"/>
                          <a:cs typeface="Calibri"/>
                          <a:sym typeface="Calibri"/>
                        </a:rPr>
                      </a:br>
                      <a:r>
                        <a:rPr lang="en-US" sz="1200" b="0" i="0" u="none">
                          <a:solidFill>
                            <a:srgbClr val="000000"/>
                          </a:solidFill>
                          <a:latin typeface="Calibri"/>
                          <a:ea typeface="Calibri"/>
                          <a:cs typeface="Calibri"/>
                          <a:sym typeface="Calibri"/>
                        </a:rPr>
                        <a:t>Uzvarējušā pretendenta informēšana par līguma piešķiršanu un līguma parakstīšana</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D0D8E8"/>
                    </a:solidFill>
                  </a:tcPr>
                </a:tc>
                <a:tc>
                  <a:txBody>
                    <a:bodyPr/>
                    <a:lstStyle/>
                    <a:p>
                      <a:pPr marL="0" marR="0" lvl="0" indent="0" algn="ctr"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1 - 3 mēneši</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D0D8E8"/>
                    </a:solidFill>
                  </a:tcPr>
                </a:tc>
              </a:tr>
              <a:tr h="360350">
                <a:tc>
                  <a:txBody>
                    <a:bodyPr/>
                    <a:lstStyle/>
                    <a:p>
                      <a:pPr marL="0" marR="0" lvl="0" indent="0" algn="l"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Apakšuzņēmēja detalizētā analīze, ieskaitot projekta detalizētu plānojumu</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E9EDF4"/>
                    </a:solidFill>
                  </a:tcPr>
                </a:tc>
                <a:tc>
                  <a:txBody>
                    <a:bodyPr/>
                    <a:lstStyle/>
                    <a:p>
                      <a:pPr marL="0" marR="0" lvl="0" indent="0" algn="ctr"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2 - 4 mēneši</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E9EDF4"/>
                    </a:solidFill>
                  </a:tcPr>
                </a:tc>
              </a:tr>
              <a:tr h="360350">
                <a:tc>
                  <a:txBody>
                    <a:bodyPr/>
                    <a:lstStyle/>
                    <a:p>
                      <a:pPr marL="0" marR="0" lvl="0" indent="0" algn="l"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Pārskatīšana, ja nepieciešams, pārbaude un gala analīzes rezultātu apstiprināšana</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D0D8E8"/>
                    </a:solidFill>
                  </a:tcPr>
                </a:tc>
                <a:tc>
                  <a:txBody>
                    <a:bodyPr/>
                    <a:lstStyle/>
                    <a:p>
                      <a:pPr marL="0" marR="0" lvl="0" indent="0" algn="ctr"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1 - 2 mēneši</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D0D8E8"/>
                    </a:solidFill>
                  </a:tcPr>
                </a:tc>
              </a:tr>
              <a:tr h="360350">
                <a:tc>
                  <a:txBody>
                    <a:bodyPr/>
                    <a:lstStyle/>
                    <a:p>
                      <a:pPr marL="0" marR="0" lvl="0" indent="0" algn="l"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Saskaņoto pasākumu īstenošana un iekārtu uzstādīšana</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E9EDF4"/>
                    </a:solidFill>
                  </a:tcPr>
                </a:tc>
                <a:tc>
                  <a:txBody>
                    <a:bodyPr/>
                    <a:lstStyle/>
                    <a:p>
                      <a:pPr marL="0" marR="0" lvl="0" indent="0" algn="ctr" rtl="0">
                        <a:lnSpc>
                          <a:spcPct val="100000"/>
                        </a:lnSpc>
                        <a:spcBef>
                          <a:spcPts val="0"/>
                        </a:spcBef>
                        <a:spcAft>
                          <a:spcPts val="0"/>
                        </a:spcAft>
                        <a:buClr>
                          <a:srgbClr val="000000"/>
                        </a:buClr>
                        <a:buSzPct val="25000"/>
                        <a:buFont typeface="Calibri"/>
                        <a:buNone/>
                      </a:pPr>
                      <a:r>
                        <a:rPr lang="en-US" sz="1200" b="0" i="0" u="none">
                          <a:solidFill>
                            <a:srgbClr val="000000"/>
                          </a:solidFill>
                          <a:latin typeface="Calibri"/>
                          <a:ea typeface="Calibri"/>
                          <a:cs typeface="Calibri"/>
                          <a:sym typeface="Calibri"/>
                        </a:rPr>
                        <a:t>4 -12 mēneši</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E9EDF4"/>
                    </a:solidFill>
                  </a:tcPr>
                </a:tc>
              </a:tr>
              <a:tr h="473075">
                <a:tc>
                  <a:txBody>
                    <a:bodyPr/>
                    <a:lstStyle/>
                    <a:p>
                      <a:pPr marL="0" marR="0" lvl="0" indent="0" algn="l" rtl="0">
                        <a:lnSpc>
                          <a:spcPct val="100000"/>
                        </a:lnSpc>
                        <a:spcBef>
                          <a:spcPts val="0"/>
                        </a:spcBef>
                        <a:spcAft>
                          <a:spcPts val="0"/>
                        </a:spcAft>
                        <a:buClr>
                          <a:schemeClr val="lt1"/>
                        </a:buClr>
                        <a:buSzPct val="25000"/>
                        <a:buFont typeface="Calibri"/>
                        <a:buNone/>
                      </a:pPr>
                      <a:r>
                        <a:rPr lang="en-US" sz="1200" b="1" i="0" u="none">
                          <a:solidFill>
                            <a:schemeClr val="lt1"/>
                          </a:solidFill>
                          <a:latin typeface="Calibri"/>
                          <a:ea typeface="Calibri"/>
                          <a:cs typeface="Calibri"/>
                          <a:sym typeface="Calibri"/>
                        </a:rPr>
                        <a:t>Kopējais ilgums no iepirkumu konkursa dokumentācijas sagatavošanas sākuma līdz projekta īstenošanai</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C00000"/>
                    </a:solidFill>
                  </a:tcPr>
                </a:tc>
                <a:tc>
                  <a:txBody>
                    <a:bodyPr/>
                    <a:lstStyle/>
                    <a:p>
                      <a:pPr marL="0" marR="0" lvl="0" indent="0" algn="ctr" rtl="0">
                        <a:lnSpc>
                          <a:spcPct val="100000"/>
                        </a:lnSpc>
                        <a:spcBef>
                          <a:spcPts val="0"/>
                        </a:spcBef>
                        <a:spcAft>
                          <a:spcPts val="0"/>
                        </a:spcAft>
                        <a:buClr>
                          <a:schemeClr val="lt1"/>
                        </a:buClr>
                        <a:buSzPct val="25000"/>
                        <a:buFont typeface="Calibri"/>
                        <a:buNone/>
                      </a:pPr>
                      <a:r>
                        <a:rPr lang="en-US" sz="1200" b="1" i="0" u="none">
                          <a:solidFill>
                            <a:schemeClr val="lt1"/>
                          </a:solidFill>
                          <a:latin typeface="Calibri"/>
                          <a:ea typeface="Calibri"/>
                          <a:cs typeface="Calibri"/>
                          <a:sym typeface="Calibri"/>
                        </a:rPr>
                        <a:t>10 - 20 mēneši</a:t>
                      </a:r>
                    </a:p>
                  </a:txBody>
                  <a:tcPr marL="91450" marR="91450" marT="53950" marB="53950" anchor="ctr">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C00000"/>
                    </a:solid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96"/>
        <p:cNvGrpSpPr/>
        <p:nvPr/>
      </p:nvGrpSpPr>
      <p:grpSpPr>
        <a:xfrm>
          <a:off x="0" y="0"/>
          <a:ext cx="0" cy="0"/>
          <a:chOff x="0" y="0"/>
          <a:chExt cx="0" cy="0"/>
        </a:xfrm>
      </p:grpSpPr>
      <p:sp>
        <p:nvSpPr>
          <p:cNvPr id="1097" name="Shape 1097"/>
          <p:cNvSpPr txBox="1">
            <a:spLocks noGrp="1"/>
          </p:cNvSpPr>
          <p:nvPr>
            <p:ph type="title"/>
          </p:nvPr>
        </p:nvSpPr>
        <p:spPr>
          <a:xfrm>
            <a:off x="107950" y="0"/>
            <a:ext cx="9001125" cy="981074"/>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Minimālais iepirkuma dokumentācijas saturs</a:t>
            </a:r>
          </a:p>
        </p:txBody>
      </p:sp>
      <p:sp>
        <p:nvSpPr>
          <p:cNvPr id="1098" name="Shape 1098"/>
          <p:cNvSpPr txBox="1"/>
          <p:nvPr/>
        </p:nvSpPr>
        <p:spPr>
          <a:xfrm>
            <a:off x="7010400" y="665480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21</a:t>
            </a:fld>
            <a:endParaRPr lang="en-US" sz="1400" b="0" i="0" u="none">
              <a:solidFill>
                <a:srgbClr val="009A46"/>
              </a:solidFill>
              <a:latin typeface="Calibri"/>
              <a:ea typeface="Calibri"/>
              <a:cs typeface="Calibri"/>
              <a:sym typeface="Calibri"/>
            </a:endParaRPr>
          </a:p>
        </p:txBody>
      </p:sp>
      <p:pic>
        <p:nvPicPr>
          <p:cNvPr id="1099" name="Shape 1099"/>
          <p:cNvPicPr preferRelativeResize="0"/>
          <p:nvPr/>
        </p:nvPicPr>
        <p:blipFill rotWithShape="1">
          <a:blip r:embed="rId3">
            <a:alphaModFix/>
          </a:blip>
          <a:srcRect/>
          <a:stretch/>
        </p:blipFill>
        <p:spPr>
          <a:xfrm>
            <a:off x="7264400" y="38100"/>
            <a:ext cx="1833562" cy="576262"/>
          </a:xfrm>
          <a:prstGeom prst="rect">
            <a:avLst/>
          </a:prstGeom>
          <a:noFill/>
          <a:ln>
            <a:noFill/>
          </a:ln>
        </p:spPr>
      </p:pic>
      <p:sp>
        <p:nvSpPr>
          <p:cNvPr id="1100" name="Shape 1100"/>
          <p:cNvSpPr txBox="1"/>
          <p:nvPr/>
        </p:nvSpPr>
        <p:spPr>
          <a:xfrm>
            <a:off x="514350" y="946150"/>
            <a:ext cx="8583611" cy="5432424"/>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000" b="0" i="0" u="none">
                <a:solidFill>
                  <a:srgbClr val="008000"/>
                </a:solidFill>
                <a:latin typeface="Calibri"/>
                <a:ea typeface="Calibri"/>
                <a:cs typeface="Calibri"/>
                <a:sym typeface="Calibri"/>
              </a:rPr>
              <a:t>Galvenās prasības</a:t>
            </a:r>
          </a:p>
          <a:p>
            <a:pPr marL="742950" marR="0" lvl="1" indent="-285750" algn="l" rtl="0">
              <a:lnSpc>
                <a:spcPct val="100000"/>
              </a:lnSpc>
              <a:spcBef>
                <a:spcPts val="0"/>
              </a:spcBef>
              <a:spcAft>
                <a:spcPts val="0"/>
              </a:spcAft>
              <a:buClr>
                <a:srgbClr val="008000"/>
              </a:buClr>
              <a:buSzPct val="100000"/>
              <a:buFont typeface="Noto Sans Symbols"/>
              <a:buChar char="▪"/>
            </a:pPr>
            <a:r>
              <a:rPr lang="en-US" sz="1600" b="0" i="0" u="none" strike="noStrike" cap="none">
                <a:solidFill>
                  <a:schemeClr val="dk1"/>
                </a:solidFill>
                <a:latin typeface="Calibri"/>
                <a:ea typeface="Calibri"/>
                <a:cs typeface="Calibri"/>
                <a:sym typeface="Calibri"/>
              </a:rPr>
              <a:t>Minimālā ietaupījumu daļa no enerģijas patēriņa / enerģijas izmaksām</a:t>
            </a:r>
          </a:p>
          <a:p>
            <a:pPr marL="742950" marR="0" lvl="1" indent="-285750" algn="l" rtl="0">
              <a:lnSpc>
                <a:spcPct val="100000"/>
              </a:lnSpc>
              <a:spcBef>
                <a:spcPts val="0"/>
              </a:spcBef>
              <a:spcAft>
                <a:spcPts val="0"/>
              </a:spcAft>
              <a:buClr>
                <a:srgbClr val="008000"/>
              </a:buClr>
              <a:buSzPct val="100000"/>
              <a:buFont typeface="Noto Sans Symbols"/>
              <a:buChar char="▪"/>
            </a:pPr>
            <a:r>
              <a:rPr lang="en-US" sz="1600" b="0" i="0" u="none" strike="noStrike" cap="none">
                <a:solidFill>
                  <a:schemeClr val="dk1"/>
                </a:solidFill>
                <a:latin typeface="Calibri"/>
                <a:ea typeface="Calibri"/>
                <a:cs typeface="Calibri"/>
                <a:sym typeface="Calibri"/>
              </a:rPr>
              <a:t>Obligātie un/vai ieteiktie energoefektivitātes pasākumi</a:t>
            </a:r>
          </a:p>
          <a:p>
            <a:pPr marL="742950" marR="0" lvl="1" indent="-285750" algn="l" rtl="0">
              <a:lnSpc>
                <a:spcPct val="100000"/>
              </a:lnSpc>
              <a:spcBef>
                <a:spcPts val="0"/>
              </a:spcBef>
              <a:spcAft>
                <a:spcPts val="0"/>
              </a:spcAft>
              <a:buClr>
                <a:srgbClr val="008000"/>
              </a:buClr>
              <a:buSzPct val="100000"/>
              <a:buFont typeface="Noto Sans Symbols"/>
              <a:buChar char="▪"/>
            </a:pPr>
            <a:r>
              <a:rPr lang="en-US" sz="1600" b="0" i="0" u="none" strike="noStrike" cap="none">
                <a:solidFill>
                  <a:schemeClr val="dk1"/>
                </a:solidFill>
                <a:latin typeface="Calibri"/>
                <a:ea typeface="Calibri"/>
                <a:cs typeface="Calibri"/>
                <a:sym typeface="Calibri"/>
              </a:rPr>
              <a:t>Informācija par to, vai saskaņā ar nosacījumiem ESKO ir jānodrošina finansējums</a:t>
            </a:r>
          </a:p>
          <a:p>
            <a:pPr marL="742950" marR="0" lvl="1" indent="-285750" algn="l" rtl="0">
              <a:lnSpc>
                <a:spcPct val="100000"/>
              </a:lnSpc>
              <a:spcBef>
                <a:spcPts val="0"/>
              </a:spcBef>
              <a:spcAft>
                <a:spcPts val="0"/>
              </a:spcAft>
              <a:buClr>
                <a:srgbClr val="008000"/>
              </a:buClr>
              <a:buSzPct val="100000"/>
              <a:buFont typeface="Noto Sans Symbols"/>
              <a:buChar char="▪"/>
            </a:pPr>
            <a:r>
              <a:rPr lang="en-US" sz="1600" b="0" i="0" u="none" strike="noStrike" cap="none">
                <a:solidFill>
                  <a:schemeClr val="dk1"/>
                </a:solidFill>
                <a:latin typeface="Calibri"/>
                <a:ea typeface="Calibri"/>
                <a:cs typeface="Calibri"/>
                <a:sym typeface="Calibri"/>
              </a:rPr>
              <a:t>EEL projekta termiņa beigas</a:t>
            </a:r>
          </a:p>
          <a:p>
            <a:pPr marL="0" marR="0" lvl="0" indent="0" algn="l" rtl="0">
              <a:lnSpc>
                <a:spcPct val="100000"/>
              </a:lnSpc>
              <a:spcBef>
                <a:spcPts val="300"/>
              </a:spcBef>
              <a:spcAft>
                <a:spcPts val="0"/>
              </a:spcAft>
              <a:buClr>
                <a:srgbClr val="008000"/>
              </a:buClr>
              <a:buSzPct val="25000"/>
              <a:buFont typeface="Calibri"/>
              <a:buNone/>
            </a:pPr>
            <a:r>
              <a:rPr lang="en-US" sz="1800" b="0" i="0" u="none">
                <a:solidFill>
                  <a:srgbClr val="008000"/>
                </a:solidFill>
                <a:latin typeface="Calibri"/>
                <a:ea typeface="Calibri"/>
                <a:cs typeface="Calibri"/>
                <a:sym typeface="Calibri"/>
              </a:rPr>
              <a:t>Formālās iepirkumu procedūras prasības</a:t>
            </a:r>
          </a:p>
          <a:p>
            <a:pPr marL="0" marR="0" lvl="0" indent="0" algn="l" rtl="0">
              <a:lnSpc>
                <a:spcPct val="100000"/>
              </a:lnSpc>
              <a:spcBef>
                <a:spcPts val="300"/>
              </a:spcBef>
              <a:spcAft>
                <a:spcPts val="0"/>
              </a:spcAft>
              <a:buClr>
                <a:srgbClr val="008000"/>
              </a:buClr>
              <a:buSzPct val="25000"/>
              <a:buFont typeface="Calibri"/>
              <a:buNone/>
            </a:pPr>
            <a:r>
              <a:rPr lang="en-US" sz="1800" b="0" i="0" u="none">
                <a:solidFill>
                  <a:srgbClr val="008000"/>
                </a:solidFill>
                <a:latin typeface="Calibri"/>
                <a:ea typeface="Calibri"/>
                <a:cs typeface="Calibri"/>
                <a:sym typeface="Calibri"/>
              </a:rPr>
              <a:t>Organizatoriskie aspekti</a:t>
            </a:r>
          </a:p>
          <a:p>
            <a:pPr marL="742950" marR="0" lvl="1" indent="-285750" algn="l" rtl="0">
              <a:lnSpc>
                <a:spcPct val="100000"/>
              </a:lnSpc>
              <a:spcBef>
                <a:spcPts val="0"/>
              </a:spcBef>
              <a:spcAft>
                <a:spcPts val="0"/>
              </a:spcAft>
              <a:buClr>
                <a:srgbClr val="008000"/>
              </a:buClr>
              <a:buSzPct val="100000"/>
              <a:buFont typeface="Noto Sans Symbols"/>
              <a:buChar char="▪"/>
            </a:pPr>
            <a:r>
              <a:rPr lang="en-US" sz="1600" b="0" i="0" u="none" strike="noStrike" cap="none">
                <a:solidFill>
                  <a:schemeClr val="dk1"/>
                </a:solidFill>
                <a:latin typeface="Calibri"/>
                <a:ea typeface="Calibri"/>
                <a:cs typeface="Calibri"/>
                <a:sym typeface="Calibri"/>
              </a:rPr>
              <a:t>Kādi uzdevumi jāveic ESKO un klientam?</a:t>
            </a:r>
          </a:p>
          <a:p>
            <a:pPr marL="0" marR="0" lvl="0" indent="0" algn="l" rtl="0">
              <a:lnSpc>
                <a:spcPct val="100000"/>
              </a:lnSpc>
              <a:spcBef>
                <a:spcPts val="300"/>
              </a:spcBef>
              <a:spcAft>
                <a:spcPts val="0"/>
              </a:spcAft>
              <a:buClr>
                <a:srgbClr val="008000"/>
              </a:buClr>
              <a:buSzPct val="25000"/>
              <a:buFont typeface="Calibri"/>
              <a:buNone/>
            </a:pPr>
            <a:r>
              <a:rPr lang="en-US" sz="1800" b="0" i="0" u="none">
                <a:solidFill>
                  <a:srgbClr val="008000"/>
                </a:solidFill>
                <a:latin typeface="Calibri"/>
                <a:ea typeface="Calibri"/>
                <a:cs typeface="Calibri"/>
                <a:sym typeface="Calibri"/>
              </a:rPr>
              <a:t>Līguma nosacījumi un noteikumi</a:t>
            </a:r>
          </a:p>
          <a:p>
            <a:pPr marL="742950" marR="0" lvl="1" indent="-285750" algn="l" rtl="0">
              <a:lnSpc>
                <a:spcPct val="100000"/>
              </a:lnSpc>
              <a:spcBef>
                <a:spcPts val="0"/>
              </a:spcBef>
              <a:spcAft>
                <a:spcPts val="0"/>
              </a:spcAft>
              <a:buClr>
                <a:srgbClr val="008000"/>
              </a:buClr>
              <a:buSzPct val="100000"/>
              <a:buFont typeface="Noto Sans Symbols"/>
              <a:buChar char="▪"/>
            </a:pPr>
            <a:r>
              <a:rPr lang="en-US" sz="1600" b="0" i="0" u="none" strike="noStrike" cap="none">
                <a:solidFill>
                  <a:schemeClr val="dk1"/>
                </a:solidFill>
                <a:latin typeface="Calibri"/>
                <a:ea typeface="Calibri"/>
                <a:cs typeface="Calibri"/>
                <a:sym typeface="Calibri"/>
              </a:rPr>
              <a:t>Precīza līgumattiecību definīcija</a:t>
            </a:r>
          </a:p>
          <a:p>
            <a:pPr marL="0" marR="0" lvl="0" indent="0" algn="l" rtl="0">
              <a:lnSpc>
                <a:spcPct val="100000"/>
              </a:lnSpc>
              <a:spcBef>
                <a:spcPts val="300"/>
              </a:spcBef>
              <a:spcAft>
                <a:spcPts val="0"/>
              </a:spcAft>
              <a:buClr>
                <a:srgbClr val="008000"/>
              </a:buClr>
              <a:buSzPct val="25000"/>
              <a:buFont typeface="Calibri"/>
              <a:buNone/>
            </a:pPr>
            <a:r>
              <a:rPr lang="en-US" sz="1800" b="0" i="0" u="none">
                <a:solidFill>
                  <a:srgbClr val="008000"/>
                </a:solidFill>
                <a:latin typeface="Calibri"/>
                <a:ea typeface="Calibri"/>
                <a:cs typeface="Calibri"/>
                <a:sym typeface="Calibri"/>
              </a:rPr>
              <a:t>Tehniskie aspekti</a:t>
            </a:r>
          </a:p>
          <a:p>
            <a:pPr marL="742950" marR="0" lvl="1" indent="-285750" algn="l" rtl="0">
              <a:lnSpc>
                <a:spcPct val="100000"/>
              </a:lnSpc>
              <a:spcBef>
                <a:spcPts val="0"/>
              </a:spcBef>
              <a:spcAft>
                <a:spcPts val="0"/>
              </a:spcAft>
              <a:buClr>
                <a:srgbClr val="008000"/>
              </a:buClr>
              <a:buSzPct val="100000"/>
              <a:buFont typeface="Noto Sans Symbols"/>
              <a:buChar char="▪"/>
            </a:pPr>
            <a:r>
              <a:rPr lang="en-US" sz="1600" b="0" i="0" u="none" strike="noStrike" cap="none">
                <a:solidFill>
                  <a:schemeClr val="dk1"/>
                </a:solidFill>
                <a:latin typeface="Calibri"/>
                <a:ea typeface="Calibri"/>
                <a:cs typeface="Calibri"/>
                <a:sym typeface="Calibri"/>
              </a:rPr>
              <a:t>Ēku apraksts</a:t>
            </a:r>
          </a:p>
          <a:p>
            <a:pPr marL="742950" marR="0" lvl="1" indent="-285750" algn="l" rtl="0">
              <a:lnSpc>
                <a:spcPct val="100000"/>
              </a:lnSpc>
              <a:spcBef>
                <a:spcPts val="0"/>
              </a:spcBef>
              <a:spcAft>
                <a:spcPts val="0"/>
              </a:spcAft>
              <a:buClr>
                <a:srgbClr val="008000"/>
              </a:buClr>
              <a:buSzPct val="100000"/>
              <a:buFont typeface="Noto Sans Symbols"/>
              <a:buChar char="▪"/>
            </a:pPr>
            <a:r>
              <a:rPr lang="en-US" sz="1600" b="0" i="0" u="none" strike="noStrike" cap="none">
                <a:solidFill>
                  <a:schemeClr val="dk1"/>
                </a:solidFill>
                <a:latin typeface="Calibri"/>
                <a:ea typeface="Calibri"/>
                <a:cs typeface="Calibri"/>
                <a:sym typeface="Calibri"/>
              </a:rPr>
              <a:t>Enerģijas statistika (rēķinu kopijas un dati par enerģijas patēriņu un izmaksām tehniskā un monetārā izteiksmē vismaz par iepriekšējiem 3 gadiem)</a:t>
            </a:r>
          </a:p>
          <a:p>
            <a:pPr marL="742950" marR="0" lvl="1" indent="-285750" algn="l" rtl="0">
              <a:lnSpc>
                <a:spcPct val="100000"/>
              </a:lnSpc>
              <a:spcBef>
                <a:spcPts val="0"/>
              </a:spcBef>
              <a:spcAft>
                <a:spcPts val="0"/>
              </a:spcAft>
              <a:buClr>
                <a:srgbClr val="008000"/>
              </a:buClr>
              <a:buSzPct val="100000"/>
              <a:buFont typeface="Noto Sans Symbols"/>
              <a:buChar char="▪"/>
            </a:pPr>
            <a:r>
              <a:rPr lang="en-US" sz="1600" b="0" i="0" u="none" strike="noStrike" cap="none">
                <a:solidFill>
                  <a:schemeClr val="dk1"/>
                </a:solidFill>
                <a:latin typeface="Calibri"/>
                <a:ea typeface="Calibri"/>
                <a:cs typeface="Calibri"/>
                <a:sym typeface="Calibri"/>
              </a:rPr>
              <a:t>Bāzes scenārija enerģijas patēriņa aprēķina metode</a:t>
            </a:r>
          </a:p>
          <a:p>
            <a:pPr marL="742950" marR="0" lvl="1" indent="-285750" algn="l" rtl="0">
              <a:lnSpc>
                <a:spcPct val="100000"/>
              </a:lnSpc>
              <a:spcBef>
                <a:spcPts val="0"/>
              </a:spcBef>
              <a:spcAft>
                <a:spcPts val="0"/>
              </a:spcAft>
              <a:buClr>
                <a:srgbClr val="008000"/>
              </a:buClr>
              <a:buSzPct val="100000"/>
              <a:buFont typeface="Noto Sans Symbols"/>
              <a:buChar char="▪"/>
            </a:pPr>
            <a:r>
              <a:rPr lang="en-US" sz="1600" b="0" i="0" u="none" strike="noStrike" cap="none">
                <a:solidFill>
                  <a:schemeClr val="dk1"/>
                </a:solidFill>
                <a:latin typeface="Calibri"/>
                <a:ea typeface="Calibri"/>
                <a:cs typeface="Calibri"/>
                <a:sym typeface="Calibri"/>
              </a:rPr>
              <a:t>Darbības laiks, iekārtas, ēkas lietošanas profils, prasības (temperatūra, ventilācija u.c.)</a:t>
            </a:r>
          </a:p>
          <a:p>
            <a:pPr marL="742950" marR="0" lvl="1" indent="-285750" algn="l" rtl="0">
              <a:lnSpc>
                <a:spcPct val="100000"/>
              </a:lnSpc>
              <a:spcBef>
                <a:spcPts val="0"/>
              </a:spcBef>
              <a:spcAft>
                <a:spcPts val="0"/>
              </a:spcAft>
              <a:buClr>
                <a:srgbClr val="008000"/>
              </a:buClr>
              <a:buSzPct val="100000"/>
              <a:buFont typeface="Noto Sans Symbols"/>
              <a:buChar char="▪"/>
            </a:pPr>
            <a:r>
              <a:rPr lang="en-US" sz="1600" b="0" i="0" u="none" strike="noStrike" cap="none">
                <a:solidFill>
                  <a:schemeClr val="dk1"/>
                </a:solidFill>
                <a:latin typeface="Calibri"/>
                <a:ea typeface="Calibri"/>
                <a:cs typeface="Calibri"/>
                <a:sym typeface="Calibri"/>
              </a:rPr>
              <a:t>Enerģijas sistēmas un esošās enerģijas pārvaldības nosacījumi</a:t>
            </a:r>
          </a:p>
          <a:p>
            <a:pPr marL="742950" marR="0" lvl="1" indent="-285750" algn="l" rtl="0">
              <a:lnSpc>
                <a:spcPct val="100000"/>
              </a:lnSpc>
              <a:spcBef>
                <a:spcPts val="600"/>
              </a:spcBef>
              <a:spcAft>
                <a:spcPts val="0"/>
              </a:spcAft>
              <a:buClr>
                <a:schemeClr val="dk1"/>
              </a:buClr>
              <a:buSzPct val="25000"/>
              <a:buFont typeface="Calibri"/>
              <a:buNone/>
            </a:pPr>
            <a:r>
              <a:rPr lang="en-US" sz="1600" b="0" i="0" u="sng" strike="noStrike" cap="none">
                <a:solidFill>
                  <a:schemeClr val="dk1"/>
                </a:solidFill>
                <a:latin typeface="Calibri"/>
                <a:ea typeface="Calibri"/>
                <a:cs typeface="Calibri"/>
                <a:sym typeface="Calibri"/>
              </a:rPr>
              <a:t>EEL projekta iepirkumu dokumentu paraugs  ir iekļauts apmācību rokasgrāmatā (</a:t>
            </a:r>
            <a:r>
              <a:rPr lang="en-US" sz="1600" b="0" i="0" u="sng" strike="noStrike" cap="none">
                <a:solidFill>
                  <a:srgbClr val="00B050"/>
                </a:solidFill>
                <a:latin typeface="Calibri"/>
                <a:ea typeface="Calibri"/>
                <a:cs typeface="Calibri"/>
                <a:sym typeface="Calibri"/>
              </a:rPr>
              <a:t>1.pielikums</a:t>
            </a:r>
            <a:r>
              <a:rPr lang="en-US" sz="1600" b="0" i="0" u="sng" strike="noStrike" cap="none">
                <a:solidFill>
                  <a:schemeClr val="dk1"/>
                </a:solidFill>
                <a:latin typeface="Calibri"/>
                <a:ea typeface="Calibri"/>
                <a:cs typeface="Calibri"/>
                <a:sym typeface="Calibri"/>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104"/>
        <p:cNvGrpSpPr/>
        <p:nvPr/>
      </p:nvGrpSpPr>
      <p:grpSpPr>
        <a:xfrm>
          <a:off x="0" y="0"/>
          <a:ext cx="0" cy="0"/>
          <a:chOff x="0" y="0"/>
          <a:chExt cx="0" cy="0"/>
        </a:xfrm>
      </p:grpSpPr>
      <p:sp>
        <p:nvSpPr>
          <p:cNvPr id="1105" name="Shape 1105"/>
          <p:cNvSpPr txBox="1">
            <a:spLocks noGrp="1"/>
          </p:cNvSpPr>
          <p:nvPr>
            <p:ph type="title"/>
          </p:nvPr>
        </p:nvSpPr>
        <p:spPr>
          <a:xfrm>
            <a:off x="107950" y="0"/>
            <a:ext cx="9001125" cy="981074"/>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EEL līgumu galvenās sastāvdaļas</a:t>
            </a:r>
          </a:p>
        </p:txBody>
      </p:sp>
      <p:sp>
        <p:nvSpPr>
          <p:cNvPr id="1106" name="Shape 1106"/>
          <p:cNvSpPr txBox="1"/>
          <p:nvPr/>
        </p:nvSpPr>
        <p:spPr>
          <a:xfrm>
            <a:off x="7010400" y="665480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22</a:t>
            </a:fld>
            <a:endParaRPr lang="en-US" sz="1400" b="0" i="0" u="none">
              <a:solidFill>
                <a:srgbClr val="009A46"/>
              </a:solidFill>
              <a:latin typeface="Calibri"/>
              <a:ea typeface="Calibri"/>
              <a:cs typeface="Calibri"/>
              <a:sym typeface="Calibri"/>
            </a:endParaRPr>
          </a:p>
        </p:txBody>
      </p:sp>
      <p:pic>
        <p:nvPicPr>
          <p:cNvPr id="1107" name="Shape 1107"/>
          <p:cNvPicPr preferRelativeResize="0"/>
          <p:nvPr/>
        </p:nvPicPr>
        <p:blipFill rotWithShape="1">
          <a:blip r:embed="rId3">
            <a:alphaModFix/>
          </a:blip>
          <a:srcRect/>
          <a:stretch/>
        </p:blipFill>
        <p:spPr>
          <a:xfrm>
            <a:off x="7264400" y="38100"/>
            <a:ext cx="1833562" cy="576262"/>
          </a:xfrm>
          <a:prstGeom prst="rect">
            <a:avLst/>
          </a:prstGeom>
          <a:noFill/>
          <a:ln>
            <a:noFill/>
          </a:ln>
        </p:spPr>
      </p:pic>
      <p:sp>
        <p:nvSpPr>
          <p:cNvPr id="1108" name="Shape 1108"/>
          <p:cNvSpPr txBox="1"/>
          <p:nvPr/>
        </p:nvSpPr>
        <p:spPr>
          <a:xfrm>
            <a:off x="514350" y="946150"/>
            <a:ext cx="8305799" cy="546258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Font typeface="Calibri"/>
              <a:buNone/>
            </a:pPr>
            <a:endParaRPr sz="1200" b="0" i="0" u="none">
              <a:solidFill>
                <a:srgbClr val="000000"/>
              </a:solidFill>
              <a:latin typeface="Calibri"/>
              <a:ea typeface="Calibri"/>
              <a:cs typeface="Calibri"/>
              <a:sym typeface="Calibri"/>
            </a:endParaRPr>
          </a:p>
          <a:p>
            <a:pPr marL="0" marR="0" lvl="0" indent="0" algn="l" rtl="0">
              <a:lnSpc>
                <a:spcPct val="100000"/>
              </a:lnSpc>
              <a:spcBef>
                <a:spcPts val="600"/>
              </a:spcBef>
              <a:spcAft>
                <a:spcPts val="0"/>
              </a:spcAft>
              <a:buClr>
                <a:srgbClr val="008000"/>
              </a:buClr>
              <a:buSzPct val="100000"/>
              <a:buFont typeface="Calibri"/>
              <a:buAutoNum type="arabicParenR"/>
            </a:pPr>
            <a:r>
              <a:rPr lang="en-US" sz="1600" b="0" i="0" u="none">
                <a:solidFill>
                  <a:srgbClr val="000000"/>
                </a:solidFill>
                <a:latin typeface="Calibri"/>
                <a:ea typeface="Calibri"/>
                <a:cs typeface="Calibri"/>
                <a:sym typeface="Calibri"/>
              </a:rPr>
              <a:t>Ietaupījuma garantija .</a:t>
            </a:r>
          </a:p>
          <a:p>
            <a:pPr marL="0" marR="0" lvl="0" indent="0" algn="l" rtl="0">
              <a:lnSpc>
                <a:spcPct val="100000"/>
              </a:lnSpc>
              <a:spcBef>
                <a:spcPts val="600"/>
              </a:spcBef>
              <a:spcAft>
                <a:spcPts val="0"/>
              </a:spcAft>
              <a:buClr>
                <a:srgbClr val="008000"/>
              </a:buClr>
              <a:buSzPct val="100000"/>
              <a:buFont typeface="Calibri"/>
              <a:buAutoNum type="arabicParenR"/>
            </a:pPr>
            <a:r>
              <a:rPr lang="en-US" sz="1600" b="0" i="0" u="none">
                <a:solidFill>
                  <a:srgbClr val="000000"/>
                </a:solidFill>
                <a:latin typeface="Calibri"/>
                <a:ea typeface="Calibri"/>
                <a:cs typeface="Calibri"/>
                <a:sym typeface="Calibri"/>
              </a:rPr>
              <a:t>Investīciju apjoms.</a:t>
            </a:r>
          </a:p>
          <a:p>
            <a:pPr marL="0" marR="0" lvl="0" indent="0" algn="l" rtl="0">
              <a:lnSpc>
                <a:spcPct val="100000"/>
              </a:lnSpc>
              <a:spcBef>
                <a:spcPts val="600"/>
              </a:spcBef>
              <a:spcAft>
                <a:spcPts val="0"/>
              </a:spcAft>
              <a:buClr>
                <a:srgbClr val="008000"/>
              </a:buClr>
              <a:buSzPct val="100000"/>
              <a:buFont typeface="Calibri"/>
              <a:buAutoNum type="arabicParenR"/>
            </a:pPr>
            <a:r>
              <a:rPr lang="en-US" sz="1600" b="0" i="0" u="none">
                <a:solidFill>
                  <a:srgbClr val="000000"/>
                </a:solidFill>
                <a:latin typeface="Calibri"/>
                <a:ea typeface="Calibri"/>
                <a:cs typeface="Calibri"/>
                <a:sym typeface="Calibri"/>
              </a:rPr>
              <a:t>Potenciālā enerģijas patēriņa references scenārija (bāzes scenārija) noteikšana.</a:t>
            </a:r>
          </a:p>
          <a:p>
            <a:pPr marL="0" marR="0" lvl="0" indent="0" algn="l" rtl="0">
              <a:lnSpc>
                <a:spcPct val="100000"/>
              </a:lnSpc>
              <a:spcBef>
                <a:spcPts val="600"/>
              </a:spcBef>
              <a:spcAft>
                <a:spcPts val="0"/>
              </a:spcAft>
              <a:buClr>
                <a:srgbClr val="008000"/>
              </a:buClr>
              <a:buSzPct val="100000"/>
              <a:buFont typeface="Calibri"/>
              <a:buAutoNum type="arabicParenR"/>
            </a:pPr>
            <a:r>
              <a:rPr lang="en-US" sz="1600" b="0" i="0" u="none">
                <a:solidFill>
                  <a:srgbClr val="000000"/>
                </a:solidFill>
                <a:latin typeface="Calibri"/>
                <a:ea typeface="Calibri"/>
                <a:cs typeface="Calibri"/>
                <a:sym typeface="Calibri"/>
              </a:rPr>
              <a:t>ESKO pienākums sniegt ikgadējo atskaiti par gada ietaupījumu novērtēšanu.</a:t>
            </a:r>
          </a:p>
          <a:p>
            <a:pPr marL="0" marR="0" lvl="0" indent="0" algn="l" rtl="0">
              <a:lnSpc>
                <a:spcPct val="100000"/>
              </a:lnSpc>
              <a:spcBef>
                <a:spcPts val="600"/>
              </a:spcBef>
              <a:spcAft>
                <a:spcPts val="0"/>
              </a:spcAft>
              <a:buClr>
                <a:srgbClr val="008000"/>
              </a:buClr>
              <a:buSzPct val="100000"/>
              <a:buFont typeface="Calibri"/>
              <a:buAutoNum type="arabicParenR"/>
            </a:pPr>
            <a:r>
              <a:rPr lang="en-US" sz="1600" b="0" i="0" u="none">
                <a:solidFill>
                  <a:srgbClr val="000000"/>
                </a:solidFill>
                <a:latin typeface="Calibri"/>
                <a:ea typeface="Calibri"/>
                <a:cs typeface="Calibri"/>
                <a:sym typeface="Calibri"/>
              </a:rPr>
              <a:t>ESKO atbildība par energoefektivitātes pasākumu izstrādi un īstenošanu.</a:t>
            </a:r>
          </a:p>
          <a:p>
            <a:pPr marL="0" marR="0" lvl="0" indent="0" algn="l" rtl="0">
              <a:lnSpc>
                <a:spcPct val="100000"/>
              </a:lnSpc>
              <a:spcBef>
                <a:spcPts val="600"/>
              </a:spcBef>
              <a:spcAft>
                <a:spcPts val="0"/>
              </a:spcAft>
              <a:buClr>
                <a:srgbClr val="008000"/>
              </a:buClr>
              <a:buSzPct val="100000"/>
              <a:buFont typeface="Calibri"/>
              <a:buAutoNum type="arabicParenR"/>
            </a:pPr>
            <a:r>
              <a:rPr lang="en-US" sz="1600" b="0" i="0" u="none">
                <a:solidFill>
                  <a:srgbClr val="000000"/>
                </a:solidFill>
                <a:latin typeface="Calibri"/>
                <a:ea typeface="Calibri"/>
                <a:cs typeface="Calibri"/>
                <a:sym typeface="Calibri"/>
              </a:rPr>
              <a:t>Klienta pienākums nodrošināt pienācīgus apstākļus  enerģijas taupīšanas pasākumu īstenošanai.</a:t>
            </a:r>
          </a:p>
          <a:p>
            <a:pPr marL="0" marR="0" lvl="0" indent="0" algn="l" rtl="0">
              <a:lnSpc>
                <a:spcPct val="100000"/>
              </a:lnSpc>
              <a:spcBef>
                <a:spcPts val="600"/>
              </a:spcBef>
              <a:spcAft>
                <a:spcPts val="0"/>
              </a:spcAft>
              <a:buClr>
                <a:srgbClr val="008000"/>
              </a:buClr>
              <a:buSzPct val="100000"/>
              <a:buFont typeface="Calibri"/>
              <a:buAutoNum type="arabicParenR"/>
            </a:pPr>
            <a:r>
              <a:rPr lang="en-US" sz="1600" b="0" i="0" u="none">
                <a:solidFill>
                  <a:srgbClr val="000000"/>
                </a:solidFill>
                <a:latin typeface="Calibri"/>
                <a:ea typeface="Calibri"/>
                <a:cs typeface="Calibri"/>
                <a:sym typeface="Calibri"/>
              </a:rPr>
              <a:t>Plānotais investīciju instalācijas ilgums.</a:t>
            </a:r>
          </a:p>
          <a:p>
            <a:pPr marL="0" marR="0" lvl="0" indent="0" algn="l" rtl="0">
              <a:lnSpc>
                <a:spcPct val="100000"/>
              </a:lnSpc>
              <a:spcBef>
                <a:spcPts val="600"/>
              </a:spcBef>
              <a:spcAft>
                <a:spcPts val="0"/>
              </a:spcAft>
              <a:buClr>
                <a:srgbClr val="008000"/>
              </a:buClr>
              <a:buSzPct val="100000"/>
              <a:buFont typeface="Calibri"/>
              <a:buAutoNum type="arabicParenR"/>
            </a:pPr>
            <a:r>
              <a:rPr lang="en-US" sz="1600" b="0" i="0" u="none">
                <a:solidFill>
                  <a:srgbClr val="000000"/>
                </a:solidFill>
                <a:latin typeface="Calibri"/>
                <a:ea typeface="Calibri"/>
                <a:cs typeface="Calibri"/>
                <a:sym typeface="Calibri"/>
              </a:rPr>
              <a:t>Uzstādīto enerģijas taupīšanas tehnoloģiju nodošanas saņēmēja īpašumā veids</a:t>
            </a:r>
          </a:p>
          <a:p>
            <a:pPr marL="0" marR="0" lvl="0" indent="0" algn="l" rtl="0">
              <a:lnSpc>
                <a:spcPct val="100000"/>
              </a:lnSpc>
              <a:spcBef>
                <a:spcPts val="600"/>
              </a:spcBef>
              <a:spcAft>
                <a:spcPts val="0"/>
              </a:spcAft>
              <a:buClr>
                <a:srgbClr val="008000"/>
              </a:buClr>
              <a:buSzPct val="100000"/>
              <a:buFont typeface="Calibri"/>
              <a:buAutoNum type="arabicParenR"/>
            </a:pPr>
            <a:r>
              <a:rPr lang="en-US" sz="1600" b="0" i="0" u="none">
                <a:solidFill>
                  <a:srgbClr val="000000"/>
                </a:solidFill>
                <a:latin typeface="Calibri"/>
                <a:ea typeface="Calibri"/>
                <a:cs typeface="Calibri"/>
                <a:sym typeface="Calibri"/>
              </a:rPr>
              <a:t>Maksāšanas līdzekļi par pakalpojumiem un ietaupījumiem. Parasti tiek izmaksāti kā ikmēneša fiksēts avansa maksājums, par ko puses vienojušās.</a:t>
            </a:r>
          </a:p>
          <a:p>
            <a:pPr marL="0" marR="0" lvl="0" indent="0" algn="l" rtl="0">
              <a:lnSpc>
                <a:spcPct val="100000"/>
              </a:lnSpc>
              <a:spcBef>
                <a:spcPts val="600"/>
              </a:spcBef>
              <a:spcAft>
                <a:spcPts val="0"/>
              </a:spcAft>
              <a:buClr>
                <a:srgbClr val="008000"/>
              </a:buClr>
              <a:buSzPct val="100000"/>
              <a:buFont typeface="Calibri"/>
              <a:buAutoNum type="arabicParenR"/>
            </a:pPr>
            <a:r>
              <a:rPr lang="en-US" sz="1600" b="0" i="0" u="none">
                <a:solidFill>
                  <a:srgbClr val="000000"/>
                </a:solidFill>
                <a:latin typeface="Calibri"/>
                <a:ea typeface="Calibri"/>
                <a:cs typeface="Calibri"/>
                <a:sym typeface="Calibri"/>
              </a:rPr>
              <a:t>Iekārtas darbības profila deklarācija, kurā izpildīts Energoefektivitātes līgums</a:t>
            </a:r>
          </a:p>
          <a:p>
            <a:pPr marL="0" marR="0" lvl="0" indent="0" algn="l" rtl="0">
              <a:lnSpc>
                <a:spcPct val="100000"/>
              </a:lnSpc>
              <a:spcBef>
                <a:spcPts val="600"/>
              </a:spcBef>
              <a:spcAft>
                <a:spcPts val="0"/>
              </a:spcAft>
              <a:buClr>
                <a:srgbClr val="008000"/>
              </a:buClr>
              <a:buSzPct val="100000"/>
              <a:buFont typeface="Calibri"/>
              <a:buAutoNum type="arabicParenR"/>
            </a:pPr>
            <a:r>
              <a:rPr lang="en-US" sz="1600" b="0" i="0" u="none">
                <a:solidFill>
                  <a:srgbClr val="000000"/>
                </a:solidFill>
                <a:latin typeface="Calibri"/>
                <a:ea typeface="Calibri"/>
                <a:cs typeface="Calibri"/>
                <a:sym typeface="Calibri"/>
              </a:rPr>
              <a:t>Līguma termiņš.</a:t>
            </a:r>
          </a:p>
          <a:p>
            <a:pPr marL="0" marR="0" lvl="0" indent="0" algn="l" rtl="0">
              <a:lnSpc>
                <a:spcPct val="100000"/>
              </a:lnSpc>
              <a:spcBef>
                <a:spcPts val="600"/>
              </a:spcBef>
              <a:spcAft>
                <a:spcPts val="0"/>
              </a:spcAft>
              <a:buClr>
                <a:srgbClr val="008000"/>
              </a:buClr>
              <a:buSzPct val="100000"/>
              <a:buFont typeface="Calibri"/>
              <a:buAutoNum type="arabicParenR"/>
            </a:pPr>
            <a:r>
              <a:rPr lang="en-US" sz="1600" b="0" i="0" u="none">
                <a:solidFill>
                  <a:srgbClr val="000000"/>
                </a:solidFill>
                <a:latin typeface="Calibri"/>
                <a:ea typeface="Calibri"/>
                <a:cs typeface="Calibri"/>
                <a:sym typeface="Calibri"/>
              </a:rPr>
              <a:t>Garantēto ietaupījumu pārrēķināšanas metode gadījumā, ja kāds no ievades parametriem atšķiras no pieņēmumiem, kas definēti references (bāzes scenārija) energopatēriņa scenārijā.</a:t>
            </a:r>
          </a:p>
          <a:p>
            <a:pPr marL="0" marR="0" lvl="0" indent="0" algn="l" rtl="0">
              <a:lnSpc>
                <a:spcPct val="100000"/>
              </a:lnSpc>
              <a:spcBef>
                <a:spcPts val="600"/>
              </a:spcBef>
              <a:spcAft>
                <a:spcPts val="0"/>
              </a:spcAft>
              <a:buClr>
                <a:srgbClr val="000000"/>
              </a:buClr>
              <a:buSzPct val="25000"/>
              <a:buFont typeface="Calibri"/>
              <a:buNone/>
            </a:pPr>
            <a:r>
              <a:rPr lang="en-US" sz="1600" b="0" i="0" u="sng">
                <a:solidFill>
                  <a:srgbClr val="000000"/>
                </a:solidFill>
                <a:latin typeface="Calibri"/>
                <a:ea typeface="Calibri"/>
                <a:cs typeface="Calibri"/>
                <a:sym typeface="Calibri"/>
              </a:rPr>
              <a:t>Līguma modelis ir iekļauts apmācību rokasgrāmatā (</a:t>
            </a:r>
            <a:r>
              <a:rPr lang="en-US" sz="1600" b="0" i="0" u="sng">
                <a:solidFill>
                  <a:srgbClr val="00B050"/>
                </a:solidFill>
                <a:latin typeface="Calibri"/>
                <a:ea typeface="Calibri"/>
                <a:cs typeface="Calibri"/>
                <a:sym typeface="Calibri"/>
              </a:rPr>
              <a:t>2.pielikums</a:t>
            </a:r>
            <a:r>
              <a:rPr lang="en-US" sz="1600" b="0" i="0" u="sng">
                <a:solidFill>
                  <a:srgbClr val="000000"/>
                </a:solidFill>
                <a:latin typeface="Calibri"/>
                <a:ea typeface="Calibri"/>
                <a:cs typeface="Calibri"/>
                <a:sym typeface="Calibri"/>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318"/>
        <p:cNvGrpSpPr/>
        <p:nvPr/>
      </p:nvGrpSpPr>
      <p:grpSpPr>
        <a:xfrm>
          <a:off x="0" y="0"/>
          <a:ext cx="0" cy="0"/>
          <a:chOff x="0" y="0"/>
          <a:chExt cx="0" cy="0"/>
        </a:xfrm>
      </p:grpSpPr>
      <p:sp>
        <p:nvSpPr>
          <p:cNvPr id="1319" name="Shape 1319"/>
          <p:cNvSpPr/>
          <p:nvPr/>
        </p:nvSpPr>
        <p:spPr>
          <a:xfrm>
            <a:off x="2286000" y="1169987"/>
            <a:ext cx="4005261" cy="540067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320" name="Shape 1320"/>
          <p:cNvPicPr preferRelativeResize="0"/>
          <p:nvPr/>
        </p:nvPicPr>
        <p:blipFill rotWithShape="1">
          <a:blip r:embed="rId3">
            <a:alphaModFix/>
          </a:blip>
          <a:srcRect/>
          <a:stretch/>
        </p:blipFill>
        <p:spPr>
          <a:xfrm>
            <a:off x="468312" y="0"/>
            <a:ext cx="3973512" cy="1247774"/>
          </a:xfrm>
          <a:prstGeom prst="rect">
            <a:avLst/>
          </a:prstGeom>
          <a:noFill/>
          <a:ln>
            <a:noFill/>
          </a:ln>
        </p:spPr>
      </p:pic>
      <p:pic>
        <p:nvPicPr>
          <p:cNvPr id="1321" name="Shape 1321" descr="http://www.e-code.sk/wp-content/uploads/2014/02/newlogo_colour_transparent.png"/>
          <p:cNvPicPr preferRelativeResize="0"/>
          <p:nvPr/>
        </p:nvPicPr>
        <p:blipFill rotWithShape="1">
          <a:blip r:embed="rId4">
            <a:alphaModFix/>
          </a:blip>
          <a:srcRect/>
          <a:stretch/>
        </p:blipFill>
        <p:spPr>
          <a:xfrm>
            <a:off x="971550" y="6276975"/>
            <a:ext cx="684211" cy="352425"/>
          </a:xfrm>
          <a:prstGeom prst="rect">
            <a:avLst/>
          </a:prstGeom>
          <a:noFill/>
          <a:ln>
            <a:noFill/>
          </a:ln>
        </p:spPr>
      </p:pic>
      <p:pic>
        <p:nvPicPr>
          <p:cNvPr id="1322" name="Shape 1322" descr="http://www.regions4greengrowth.eu/as_r4gg/img/partners/prahova.png?"/>
          <p:cNvPicPr preferRelativeResize="0"/>
          <p:nvPr/>
        </p:nvPicPr>
        <p:blipFill rotWithShape="1">
          <a:blip r:embed="rId5">
            <a:alphaModFix/>
          </a:blip>
          <a:srcRect/>
          <a:stretch/>
        </p:blipFill>
        <p:spPr>
          <a:xfrm>
            <a:off x="165100" y="6335712"/>
            <a:ext cx="641350" cy="354012"/>
          </a:xfrm>
          <a:prstGeom prst="rect">
            <a:avLst/>
          </a:prstGeom>
          <a:noFill/>
          <a:ln>
            <a:noFill/>
          </a:ln>
        </p:spPr>
      </p:pic>
      <p:pic>
        <p:nvPicPr>
          <p:cNvPr id="1323" name="Shape 1323"/>
          <p:cNvPicPr preferRelativeResize="0"/>
          <p:nvPr/>
        </p:nvPicPr>
        <p:blipFill rotWithShape="1">
          <a:blip r:embed="rId6">
            <a:alphaModFix/>
          </a:blip>
          <a:srcRect/>
          <a:stretch/>
        </p:blipFill>
        <p:spPr>
          <a:xfrm>
            <a:off x="2649536" y="6327775"/>
            <a:ext cx="1108074" cy="352425"/>
          </a:xfrm>
          <a:prstGeom prst="rect">
            <a:avLst/>
          </a:prstGeom>
          <a:noFill/>
          <a:ln>
            <a:noFill/>
          </a:ln>
        </p:spPr>
      </p:pic>
      <p:pic>
        <p:nvPicPr>
          <p:cNvPr id="1324" name="Shape 1324"/>
          <p:cNvPicPr preferRelativeResize="0"/>
          <p:nvPr/>
        </p:nvPicPr>
        <p:blipFill rotWithShape="1">
          <a:blip r:embed="rId7">
            <a:alphaModFix/>
          </a:blip>
          <a:srcRect/>
          <a:stretch/>
        </p:blipFill>
        <p:spPr>
          <a:xfrm>
            <a:off x="3757612" y="6116637"/>
            <a:ext cx="792162" cy="792162"/>
          </a:xfrm>
          <a:prstGeom prst="rect">
            <a:avLst/>
          </a:prstGeom>
          <a:noFill/>
          <a:ln>
            <a:noFill/>
          </a:ln>
        </p:spPr>
      </p:pic>
      <p:pic>
        <p:nvPicPr>
          <p:cNvPr id="1325" name="Shape 1325" descr="http://www.google.de/url?source=imglanding&amp;ct=img&amp;q=http://www.big-east.eu/consortium/logo_eihp.jpg&amp;sa=X&amp;ei=-VppVbaHCuWC7gag14HYCQ&amp;ved=0CAkQ8wc&amp;usg=AFQjCNHmKt2FldDBCFwB_Dq8dn_F7SDhqg"/>
          <p:cNvPicPr preferRelativeResize="0"/>
          <p:nvPr/>
        </p:nvPicPr>
        <p:blipFill rotWithShape="1">
          <a:blip r:embed="rId8">
            <a:alphaModFix/>
          </a:blip>
          <a:srcRect/>
          <a:stretch/>
        </p:blipFill>
        <p:spPr>
          <a:xfrm>
            <a:off x="1763711" y="6273800"/>
            <a:ext cx="769937" cy="352425"/>
          </a:xfrm>
          <a:prstGeom prst="rect">
            <a:avLst/>
          </a:prstGeom>
          <a:noFill/>
          <a:ln>
            <a:noFill/>
          </a:ln>
        </p:spPr>
      </p:pic>
      <p:pic>
        <p:nvPicPr>
          <p:cNvPr id="1326" name="Shape 1326"/>
          <p:cNvPicPr preferRelativeResize="0"/>
          <p:nvPr/>
        </p:nvPicPr>
        <p:blipFill rotWithShape="1">
          <a:blip r:embed="rId9">
            <a:alphaModFix/>
          </a:blip>
          <a:srcRect/>
          <a:stretch/>
        </p:blipFill>
        <p:spPr>
          <a:xfrm>
            <a:off x="7843836" y="6369050"/>
            <a:ext cx="615949" cy="320675"/>
          </a:xfrm>
          <a:prstGeom prst="rect">
            <a:avLst/>
          </a:prstGeom>
          <a:noFill/>
          <a:ln>
            <a:noFill/>
          </a:ln>
        </p:spPr>
      </p:pic>
      <p:pic>
        <p:nvPicPr>
          <p:cNvPr id="1327" name="Shape 1327"/>
          <p:cNvPicPr preferRelativeResize="0"/>
          <p:nvPr/>
        </p:nvPicPr>
        <p:blipFill rotWithShape="1">
          <a:blip r:embed="rId10">
            <a:alphaModFix/>
          </a:blip>
          <a:srcRect/>
          <a:stretch/>
        </p:blipFill>
        <p:spPr>
          <a:xfrm>
            <a:off x="8477250" y="6269037"/>
            <a:ext cx="547687" cy="428625"/>
          </a:xfrm>
          <a:prstGeom prst="rect">
            <a:avLst/>
          </a:prstGeom>
          <a:noFill/>
          <a:ln>
            <a:noFill/>
          </a:ln>
        </p:spPr>
      </p:pic>
      <p:pic>
        <p:nvPicPr>
          <p:cNvPr id="1328" name="Shape 1328"/>
          <p:cNvPicPr preferRelativeResize="0"/>
          <p:nvPr/>
        </p:nvPicPr>
        <p:blipFill rotWithShape="1">
          <a:blip r:embed="rId11">
            <a:alphaModFix/>
          </a:blip>
          <a:srcRect/>
          <a:stretch/>
        </p:blipFill>
        <p:spPr>
          <a:xfrm>
            <a:off x="6464300" y="6353175"/>
            <a:ext cx="1322386" cy="338136"/>
          </a:xfrm>
          <a:prstGeom prst="rect">
            <a:avLst/>
          </a:prstGeom>
          <a:noFill/>
          <a:ln>
            <a:noFill/>
          </a:ln>
        </p:spPr>
      </p:pic>
      <p:pic>
        <p:nvPicPr>
          <p:cNvPr id="1329" name="Shape 1329"/>
          <p:cNvPicPr preferRelativeResize="0"/>
          <p:nvPr/>
        </p:nvPicPr>
        <p:blipFill rotWithShape="1">
          <a:blip r:embed="rId12">
            <a:alphaModFix/>
          </a:blip>
          <a:srcRect/>
          <a:stretch/>
        </p:blipFill>
        <p:spPr>
          <a:xfrm>
            <a:off x="5608637" y="6057900"/>
            <a:ext cx="800099" cy="800099"/>
          </a:xfrm>
          <a:prstGeom prst="rect">
            <a:avLst/>
          </a:prstGeom>
          <a:noFill/>
          <a:ln>
            <a:noFill/>
          </a:ln>
        </p:spPr>
      </p:pic>
      <p:sp>
        <p:nvSpPr>
          <p:cNvPr id="1330" name="Shape 1330" descr="http://www.aegis-itn.eu/fileadmin/user_upload/logo-EU.jpg"/>
          <p:cNvSpPr txBox="1"/>
          <p:nvPr/>
        </p:nvSpPr>
        <p:spPr>
          <a:xfrm>
            <a:off x="77786" y="-166686"/>
            <a:ext cx="19526249" cy="1301114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331" name="Shape 1331"/>
          <p:cNvSpPr txBox="1"/>
          <p:nvPr/>
        </p:nvSpPr>
        <p:spPr>
          <a:xfrm>
            <a:off x="4787900" y="6680200"/>
            <a:ext cx="211136" cy="177800"/>
          </a:xfrm>
          <a:prstGeom prst="rect">
            <a:avLst/>
          </a:prstGeom>
          <a:solidFill>
            <a:schemeClr val="lt1"/>
          </a:solidFill>
          <a:ln w="9525" cap="flat" cmpd="sng">
            <a:solidFill>
              <a:schemeClr val="lt1"/>
            </a:solidFill>
            <a:prstDash val="solid"/>
            <a:round/>
            <a:headEnd type="none" w="med" len="med"/>
            <a:tailEnd type="none" w="med" len="med"/>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332" name="Shape 1332"/>
          <p:cNvPicPr preferRelativeResize="0"/>
          <p:nvPr/>
        </p:nvPicPr>
        <p:blipFill rotWithShape="1">
          <a:blip r:embed="rId13">
            <a:alphaModFix/>
          </a:blip>
          <a:srcRect/>
          <a:stretch/>
        </p:blipFill>
        <p:spPr>
          <a:xfrm>
            <a:off x="4549775" y="6321425"/>
            <a:ext cx="896937" cy="414337"/>
          </a:xfrm>
          <a:prstGeom prst="rect">
            <a:avLst/>
          </a:prstGeom>
          <a:noFill/>
          <a:ln>
            <a:noFill/>
          </a:ln>
        </p:spPr>
      </p:pic>
      <p:pic>
        <p:nvPicPr>
          <p:cNvPr id="1333" name="Shape 1333"/>
          <p:cNvPicPr preferRelativeResize="0"/>
          <p:nvPr/>
        </p:nvPicPr>
        <p:blipFill rotWithShape="1">
          <a:blip r:embed="rId14">
            <a:alphaModFix/>
          </a:blip>
          <a:srcRect/>
          <a:stretch/>
        </p:blipFill>
        <p:spPr>
          <a:xfrm>
            <a:off x="0" y="4737100"/>
            <a:ext cx="9144000" cy="1316037"/>
          </a:xfrm>
          <a:prstGeom prst="rect">
            <a:avLst/>
          </a:prstGeom>
          <a:noFill/>
          <a:ln>
            <a:noFill/>
          </a:ln>
        </p:spPr>
      </p:pic>
      <p:sp>
        <p:nvSpPr>
          <p:cNvPr id="1334" name="Shape 1334"/>
          <p:cNvSpPr txBox="1"/>
          <p:nvPr/>
        </p:nvSpPr>
        <p:spPr>
          <a:xfrm>
            <a:off x="395287" y="1484312"/>
            <a:ext cx="8553450" cy="4002086"/>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9A46"/>
              </a:buClr>
              <a:buSzPct val="25000"/>
              <a:buFont typeface="Calibri"/>
              <a:buNone/>
            </a:pPr>
            <a:r>
              <a:rPr lang="en-US" sz="3200" b="0" i="0" u="none" dirty="0">
                <a:solidFill>
                  <a:srgbClr val="009A46"/>
                </a:solidFill>
                <a:latin typeface="Calibri"/>
                <a:ea typeface="Calibri"/>
                <a:cs typeface="Calibri"/>
                <a:sym typeface="Calibri"/>
              </a:rPr>
              <a:t>PATEICAMIES PAR SADARBĪBU!</a:t>
            </a:r>
          </a:p>
          <a:p>
            <a:pPr marL="0" marR="0" lvl="0" indent="0" algn="l" rtl="0">
              <a:lnSpc>
                <a:spcPct val="100000"/>
              </a:lnSpc>
              <a:spcBef>
                <a:spcPts val="0"/>
              </a:spcBef>
              <a:spcAft>
                <a:spcPts val="0"/>
              </a:spcAft>
              <a:buClr>
                <a:schemeClr val="dk1"/>
              </a:buClr>
              <a:buFont typeface="Calibri"/>
              <a:buNone/>
            </a:pPr>
            <a:endParaRPr sz="1600" b="0" i="0" u="none" dirty="0">
              <a:solidFill>
                <a:srgbClr val="009A46"/>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ct val="25000"/>
              <a:buFont typeface="Calibri"/>
              <a:buNone/>
            </a:pPr>
            <a:r>
              <a:rPr lang="en-US" sz="2400" b="0" i="0" u="none" dirty="0">
                <a:solidFill>
                  <a:schemeClr val="dk1"/>
                </a:solidFill>
                <a:latin typeface="Calibri"/>
                <a:ea typeface="Calibri"/>
                <a:cs typeface="Calibri"/>
                <a:sym typeface="Calibri"/>
              </a:rPr>
              <a:t>Un </a:t>
            </a:r>
            <a:r>
              <a:rPr lang="en-US" sz="2400" b="0" i="0" u="none" dirty="0" err="1">
                <a:solidFill>
                  <a:schemeClr val="dk1"/>
                </a:solidFill>
                <a:latin typeface="Calibri"/>
                <a:ea typeface="Calibri"/>
                <a:cs typeface="Calibri"/>
                <a:sym typeface="Calibri"/>
              </a:rPr>
              <a:t>vēlam</a:t>
            </a:r>
            <a:r>
              <a:rPr lang="en-US" sz="2400" b="0" i="0" u="none" dirty="0">
                <a:solidFill>
                  <a:schemeClr val="dk1"/>
                </a:solidFill>
                <a:latin typeface="Calibri"/>
                <a:ea typeface="Calibri"/>
                <a:cs typeface="Calibri"/>
                <a:sym typeface="Calibri"/>
              </a:rPr>
              <a:t> </a:t>
            </a:r>
            <a:r>
              <a:rPr lang="en-US" sz="2400" b="0" i="0" u="none" dirty="0" err="1">
                <a:solidFill>
                  <a:schemeClr val="dk1"/>
                </a:solidFill>
                <a:latin typeface="Calibri"/>
                <a:ea typeface="Calibri"/>
                <a:cs typeface="Calibri"/>
                <a:sym typeface="Calibri"/>
              </a:rPr>
              <a:t>veiksmi</a:t>
            </a:r>
            <a:r>
              <a:rPr lang="en-US" sz="2400" b="0" i="0" u="none" dirty="0">
                <a:solidFill>
                  <a:schemeClr val="dk1"/>
                </a:solidFill>
                <a:latin typeface="Calibri"/>
                <a:ea typeface="Calibri"/>
                <a:cs typeface="Calibri"/>
                <a:sym typeface="Calibri"/>
              </a:rPr>
              <a:t> </a:t>
            </a:r>
            <a:r>
              <a:rPr lang="en-US" sz="2400" b="0" i="0" u="none" dirty="0" err="1">
                <a:solidFill>
                  <a:schemeClr val="dk1"/>
                </a:solidFill>
                <a:latin typeface="Calibri"/>
                <a:ea typeface="Calibri"/>
                <a:cs typeface="Calibri"/>
                <a:sym typeface="Calibri"/>
              </a:rPr>
              <a:t>jūsu</a:t>
            </a:r>
            <a:r>
              <a:rPr lang="en-US" sz="2400" b="0" i="0" u="none" dirty="0">
                <a:solidFill>
                  <a:schemeClr val="dk1"/>
                </a:solidFill>
                <a:latin typeface="Calibri"/>
                <a:ea typeface="Calibri"/>
                <a:cs typeface="Calibri"/>
                <a:sym typeface="Calibri"/>
              </a:rPr>
              <a:t> </a:t>
            </a:r>
            <a:r>
              <a:rPr lang="en-US" sz="2400" b="0" i="0" u="none" dirty="0" err="1">
                <a:solidFill>
                  <a:schemeClr val="dk1"/>
                </a:solidFill>
                <a:latin typeface="Calibri"/>
                <a:ea typeface="Calibri"/>
                <a:cs typeface="Calibri"/>
                <a:sym typeface="Calibri"/>
              </a:rPr>
              <a:t>centienos</a:t>
            </a:r>
            <a:r>
              <a:rPr lang="en-US" sz="2400" b="0" i="0" u="none" dirty="0">
                <a:solidFill>
                  <a:schemeClr val="dk1"/>
                </a:solidFill>
                <a:latin typeface="Calibri"/>
                <a:ea typeface="Calibri"/>
                <a:cs typeface="Calibri"/>
                <a:sym typeface="Calibri"/>
              </a:rPr>
              <a:t> </a:t>
            </a:r>
            <a:r>
              <a:rPr lang="en-US" sz="2400" b="0" i="0" u="none" dirty="0" err="1">
                <a:solidFill>
                  <a:schemeClr val="dk1"/>
                </a:solidFill>
                <a:latin typeface="Calibri"/>
                <a:ea typeface="Calibri"/>
                <a:cs typeface="Calibri"/>
                <a:sym typeface="Calibri"/>
              </a:rPr>
              <a:t>veicināt</a:t>
            </a:r>
            <a:r>
              <a:rPr lang="en-US" sz="2400" b="0" i="0" u="none" dirty="0">
                <a:solidFill>
                  <a:schemeClr val="dk1"/>
                </a:solidFill>
                <a:latin typeface="Calibri"/>
                <a:ea typeface="Calibri"/>
                <a:cs typeface="Calibri"/>
                <a:sym typeface="Calibri"/>
              </a:rPr>
              <a:t> </a:t>
            </a:r>
            <a:r>
              <a:rPr lang="en-US" sz="2400" b="0" i="0" u="none" dirty="0" err="1">
                <a:solidFill>
                  <a:schemeClr val="dk1"/>
                </a:solidFill>
                <a:latin typeface="Calibri"/>
                <a:ea typeface="Calibri"/>
                <a:cs typeface="Calibri"/>
                <a:sym typeface="Calibri"/>
              </a:rPr>
              <a:t>energoefektivitātes</a:t>
            </a:r>
            <a:r>
              <a:rPr lang="en-US" sz="2400" b="0" i="0" u="none" dirty="0">
                <a:solidFill>
                  <a:schemeClr val="dk1"/>
                </a:solidFill>
                <a:latin typeface="Calibri"/>
                <a:ea typeface="Calibri"/>
                <a:cs typeface="Calibri"/>
                <a:sym typeface="Calibri"/>
              </a:rPr>
              <a:t> </a:t>
            </a:r>
            <a:r>
              <a:rPr lang="en-US" sz="2400" b="0" i="0" u="none" dirty="0" err="1">
                <a:solidFill>
                  <a:schemeClr val="dk1"/>
                </a:solidFill>
                <a:latin typeface="Calibri"/>
                <a:ea typeface="Calibri"/>
                <a:cs typeface="Calibri"/>
                <a:sym typeface="Calibri"/>
              </a:rPr>
              <a:t>līgumus</a:t>
            </a:r>
            <a:r>
              <a:rPr lang="en-US" sz="2400" b="0" i="0" u="none" dirty="0">
                <a:solidFill>
                  <a:schemeClr val="dk1"/>
                </a:solidFill>
                <a:latin typeface="Calibri"/>
                <a:ea typeface="Calibri"/>
                <a:cs typeface="Calibri"/>
                <a:sym typeface="Calibri"/>
              </a:rPr>
              <a:t> </a:t>
            </a:r>
            <a:r>
              <a:rPr lang="en-US" sz="2400" b="0" i="0" u="none" dirty="0" err="1">
                <a:solidFill>
                  <a:schemeClr val="dk1"/>
                </a:solidFill>
                <a:latin typeface="Calibri"/>
                <a:ea typeface="Calibri"/>
                <a:cs typeface="Calibri"/>
                <a:sym typeface="Calibri"/>
              </a:rPr>
              <a:t>sabiedriskajās</a:t>
            </a:r>
            <a:r>
              <a:rPr lang="en-US" sz="2400" b="0" i="0" u="none" dirty="0">
                <a:solidFill>
                  <a:schemeClr val="dk1"/>
                </a:solidFill>
                <a:latin typeface="Calibri"/>
                <a:ea typeface="Calibri"/>
                <a:cs typeface="Calibri"/>
                <a:sym typeface="Calibri"/>
              </a:rPr>
              <a:t> </a:t>
            </a:r>
            <a:r>
              <a:rPr lang="en-US" sz="2400" b="0" i="0" u="none" dirty="0" err="1">
                <a:solidFill>
                  <a:schemeClr val="dk1"/>
                </a:solidFill>
                <a:latin typeface="Calibri"/>
                <a:ea typeface="Calibri"/>
                <a:cs typeface="Calibri"/>
                <a:sym typeface="Calibri"/>
              </a:rPr>
              <a:t>ēkās</a:t>
            </a:r>
            <a:r>
              <a:rPr lang="en-US" sz="2400" b="0" i="0" u="none" dirty="0">
                <a:solidFill>
                  <a:schemeClr val="dk1"/>
                </a:solidFill>
                <a:latin typeface="Calibri"/>
                <a:ea typeface="Calibri"/>
                <a:cs typeface="Calibri"/>
                <a:sym typeface="Calibri"/>
              </a:rPr>
              <a:t>!</a:t>
            </a:r>
          </a:p>
          <a:p>
            <a:pPr marL="0" marR="0" lvl="0" indent="0" algn="l" rtl="0">
              <a:lnSpc>
                <a:spcPct val="100000"/>
              </a:lnSpc>
              <a:spcBef>
                <a:spcPts val="0"/>
              </a:spcBef>
              <a:spcAft>
                <a:spcPts val="0"/>
              </a:spcAft>
              <a:buClr>
                <a:schemeClr val="dk1"/>
              </a:buClr>
              <a:buFont typeface="Calibri"/>
              <a:buNone/>
            </a:pPr>
            <a:endParaRPr sz="1400" b="0" i="0" u="none" dirty="0">
              <a:solidFill>
                <a:srgbClr val="009A46"/>
              </a:solidFill>
              <a:latin typeface="Calibri"/>
              <a:ea typeface="Calibri"/>
              <a:cs typeface="Calibri"/>
              <a:sym typeface="Calibri"/>
            </a:endParaRPr>
          </a:p>
          <a:p>
            <a:pPr marL="0" marR="0" lvl="0" indent="0" algn="ctr" rtl="0">
              <a:lnSpc>
                <a:spcPct val="100000"/>
              </a:lnSpc>
              <a:spcBef>
                <a:spcPts val="0"/>
              </a:spcBef>
              <a:spcAft>
                <a:spcPts val="0"/>
              </a:spcAft>
              <a:buClr>
                <a:srgbClr val="009A46"/>
              </a:buClr>
              <a:buSzPct val="25000"/>
              <a:buFont typeface="Calibri"/>
              <a:buNone/>
            </a:pPr>
            <a:r>
              <a:rPr lang="en-US" sz="2400" b="1" i="0" u="sng" dirty="0">
                <a:solidFill>
                  <a:schemeClr val="hlink"/>
                </a:solidFill>
                <a:latin typeface="Calibri"/>
                <a:ea typeface="Calibri"/>
                <a:cs typeface="Calibri"/>
                <a:sym typeface="Calibri"/>
                <a:hlinkClick r:id="rId15"/>
              </a:rPr>
              <a:t>www.encp-intrans.eu</a:t>
            </a:r>
          </a:p>
          <a:p>
            <a:pPr marL="0" marR="0" lvl="0" indent="0" algn="l" rtl="0">
              <a:lnSpc>
                <a:spcPct val="100000"/>
              </a:lnSpc>
              <a:spcBef>
                <a:spcPts val="0"/>
              </a:spcBef>
              <a:spcAft>
                <a:spcPts val="0"/>
              </a:spcAft>
              <a:buClr>
                <a:schemeClr val="dk1"/>
              </a:buClr>
              <a:buFont typeface="Calibri"/>
              <a:buNone/>
            </a:pPr>
            <a:endParaRPr sz="2400" b="1" i="0" u="none" dirty="0">
              <a:solidFill>
                <a:srgbClr val="009A46"/>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Font typeface="Calibri"/>
              <a:buNone/>
            </a:pPr>
            <a:endParaRPr sz="3200" b="0" i="0" u="none" dirty="0">
              <a:solidFill>
                <a:srgbClr val="009A46"/>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Font typeface="Calibri"/>
              <a:buNone/>
            </a:pPr>
            <a:endParaRPr sz="3200" b="0" i="0" u="none" dirty="0">
              <a:solidFill>
                <a:srgbClr val="009A46"/>
              </a:solidFill>
              <a:latin typeface="Calibri"/>
              <a:ea typeface="Calibri"/>
              <a:cs typeface="Calibri"/>
              <a:sym typeface="Calibri"/>
            </a:endParaRPr>
          </a:p>
          <a:p>
            <a:pPr marL="0" marR="0" lvl="0" indent="0" algn="l" rtl="0">
              <a:lnSpc>
                <a:spcPct val="100000"/>
              </a:lnSpc>
              <a:spcBef>
                <a:spcPts val="0"/>
              </a:spcBef>
              <a:spcAft>
                <a:spcPts val="0"/>
              </a:spcAft>
              <a:buNone/>
            </a:pPr>
            <a:endParaRPr sz="3200" b="0" i="0" u="none" dirty="0">
              <a:solidFill>
                <a:srgbClr val="009A46"/>
              </a:solidFill>
              <a:latin typeface="Calibri"/>
              <a:ea typeface="Calibri"/>
              <a:cs typeface="Calibri"/>
              <a:sym typeface="Calibri"/>
            </a:endParaRPr>
          </a:p>
        </p:txBody>
      </p:sp>
      <p:sp>
        <p:nvSpPr>
          <p:cNvPr id="1335" name="Shape 1335"/>
          <p:cNvSpPr txBox="1"/>
          <p:nvPr/>
        </p:nvSpPr>
        <p:spPr>
          <a:xfrm>
            <a:off x="468312" y="3573462"/>
            <a:ext cx="8280399" cy="1246187"/>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Font typeface="Calibri"/>
              <a:buNone/>
            </a:pPr>
            <a:endParaRPr sz="900" b="1" i="0" u="none">
              <a:solidFill>
                <a:srgbClr val="009A46"/>
              </a:solidFill>
              <a:latin typeface="Calibri"/>
              <a:ea typeface="Calibri"/>
              <a:cs typeface="Calibri"/>
              <a:sym typeface="Calibri"/>
            </a:endParaRPr>
          </a:p>
          <a:p>
            <a:pPr marL="0" marR="0" lvl="0" indent="0" algn="ctr" rtl="0">
              <a:lnSpc>
                <a:spcPct val="100000"/>
              </a:lnSpc>
              <a:spcBef>
                <a:spcPts val="0"/>
              </a:spcBef>
              <a:spcAft>
                <a:spcPts val="0"/>
              </a:spcAft>
              <a:buClr>
                <a:srgbClr val="009A46"/>
              </a:buClr>
              <a:buSzPct val="25000"/>
              <a:buFont typeface="Calibri"/>
              <a:buNone/>
            </a:pPr>
            <a:r>
              <a:rPr lang="en-US" sz="2200" b="1" i="0" u="none">
                <a:solidFill>
                  <a:srgbClr val="009A46"/>
                </a:solidFill>
                <a:latin typeface="Calibri"/>
                <a:ea typeface="Calibri"/>
                <a:cs typeface="Calibri"/>
                <a:sym typeface="Calibri"/>
              </a:rPr>
              <a:t>Biedrība “Zemgales reģionālā enerģētikas aģentūra” (ZREA)</a:t>
            </a:r>
          </a:p>
          <a:p>
            <a:pPr marL="0" marR="0" lvl="0" indent="0" algn="ctr" rtl="0">
              <a:lnSpc>
                <a:spcPct val="100000"/>
              </a:lnSpc>
              <a:spcBef>
                <a:spcPts val="0"/>
              </a:spcBef>
              <a:spcAft>
                <a:spcPts val="0"/>
              </a:spcAft>
              <a:buClr>
                <a:srgbClr val="009A46"/>
              </a:buClr>
              <a:buSzPct val="25000"/>
              <a:buFont typeface="Calibri"/>
              <a:buNone/>
            </a:pPr>
            <a:r>
              <a:rPr lang="en-US" sz="2200" b="1" i="0" u="sng">
                <a:solidFill>
                  <a:schemeClr val="hlink"/>
                </a:solidFill>
                <a:latin typeface="Calibri"/>
                <a:ea typeface="Calibri"/>
                <a:cs typeface="Calibri"/>
                <a:sym typeface="Calibri"/>
                <a:hlinkClick r:id="rId16"/>
              </a:rPr>
              <a:t>www.zrea.lv</a:t>
            </a:r>
            <a:r>
              <a:rPr lang="en-US" sz="2200" b="1" i="0" u="none">
                <a:solidFill>
                  <a:srgbClr val="009A46"/>
                </a:solidFill>
                <a:latin typeface="Calibri"/>
                <a:ea typeface="Calibri"/>
                <a:cs typeface="Calibri"/>
                <a:sym typeface="Calibri"/>
              </a:rPr>
              <a:t> / twitter: @ZREA_ENERGY  / + 371 63080205 / zrea@zrea.lv</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6"/>
        <p:cNvGrpSpPr/>
        <p:nvPr/>
      </p:nvGrpSpPr>
      <p:grpSpPr>
        <a:xfrm>
          <a:off x="0" y="0"/>
          <a:ext cx="0" cy="0"/>
          <a:chOff x="0" y="0"/>
          <a:chExt cx="0" cy="0"/>
        </a:xfrm>
      </p:grpSpPr>
      <p:sp>
        <p:nvSpPr>
          <p:cNvPr id="727" name="Shape 727"/>
          <p:cNvSpPr txBox="1"/>
          <p:nvPr/>
        </p:nvSpPr>
        <p:spPr>
          <a:xfrm>
            <a:off x="6948486"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3</a:t>
            </a:fld>
            <a:endParaRPr lang="en-US" sz="1400" b="0" i="0" u="none">
              <a:solidFill>
                <a:srgbClr val="009A46"/>
              </a:solidFill>
              <a:latin typeface="Calibri"/>
              <a:ea typeface="Calibri"/>
              <a:cs typeface="Calibri"/>
              <a:sym typeface="Calibri"/>
            </a:endParaRPr>
          </a:p>
        </p:txBody>
      </p:sp>
      <p:sp>
        <p:nvSpPr>
          <p:cNvPr id="728" name="Shape 728"/>
          <p:cNvSpPr txBox="1"/>
          <p:nvPr/>
        </p:nvSpPr>
        <p:spPr>
          <a:xfrm>
            <a:off x="611187" y="1557337"/>
            <a:ext cx="8497886" cy="4967286"/>
          </a:xfrm>
          <a:prstGeom prst="rect">
            <a:avLst/>
          </a:prstGeom>
          <a:noFill/>
          <a:ln>
            <a:noFill/>
          </a:ln>
        </p:spPr>
        <p:txBody>
          <a:bodyPr lIns="36000" tIns="0" rIns="0" bIns="0" anchor="t"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400" b="0" i="0" u="none" dirty="0" smtClean="0">
                <a:solidFill>
                  <a:srgbClr val="008000"/>
                </a:solidFill>
                <a:latin typeface="Calibri"/>
                <a:ea typeface="Calibri"/>
                <a:cs typeface="Calibri"/>
                <a:sym typeface="Calibri"/>
              </a:rPr>
              <a:t>SATURS</a:t>
            </a:r>
            <a:r>
              <a:rPr lang="en-US" sz="2400" b="0" i="0" u="none" dirty="0">
                <a:solidFill>
                  <a:srgbClr val="008000"/>
                </a:solidFill>
                <a:latin typeface="Calibri"/>
                <a:ea typeface="Calibri"/>
                <a:cs typeface="Calibri"/>
                <a:sym typeface="Calibri"/>
              </a:rPr>
              <a:t>:</a:t>
            </a:r>
          </a:p>
          <a:p>
            <a:pPr marL="0" marR="0" lvl="0" indent="0" algn="l" rtl="0">
              <a:lnSpc>
                <a:spcPct val="100000"/>
              </a:lnSpc>
              <a:spcBef>
                <a:spcPts val="0"/>
              </a:spcBef>
              <a:spcAft>
                <a:spcPts val="0"/>
              </a:spcAft>
              <a:buClr>
                <a:schemeClr val="dk1"/>
              </a:buClr>
              <a:buFont typeface="Calibri"/>
              <a:buNone/>
            </a:pPr>
            <a:endParaRPr sz="2400" b="0" i="0" u="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9A46"/>
              </a:buClr>
              <a:buSzPct val="100000"/>
              <a:buFont typeface="Arial"/>
              <a:buChar char="•"/>
            </a:pPr>
            <a:r>
              <a:rPr lang="en-US" sz="2400" b="0" i="0" u="none" dirty="0" err="1">
                <a:solidFill>
                  <a:schemeClr val="dk1"/>
                </a:solidFill>
                <a:latin typeface="Calibri"/>
                <a:ea typeface="Calibri"/>
                <a:cs typeface="Calibri"/>
                <a:sym typeface="Calibri"/>
              </a:rPr>
              <a:t>Juridiskais</a:t>
            </a:r>
            <a:r>
              <a:rPr lang="en-US" sz="2400" b="0" i="0" u="none" dirty="0">
                <a:solidFill>
                  <a:schemeClr val="dk1"/>
                </a:solidFill>
                <a:latin typeface="Calibri"/>
                <a:ea typeface="Calibri"/>
                <a:cs typeface="Calibri"/>
                <a:sym typeface="Calibri"/>
              </a:rPr>
              <a:t> </a:t>
            </a:r>
            <a:r>
              <a:rPr lang="en-US" sz="2400" b="0" i="0" u="none" dirty="0" err="1">
                <a:solidFill>
                  <a:schemeClr val="dk1"/>
                </a:solidFill>
                <a:latin typeface="Calibri"/>
                <a:ea typeface="Calibri"/>
                <a:cs typeface="Calibri"/>
                <a:sym typeface="Calibri"/>
              </a:rPr>
              <a:t>regulējums</a:t>
            </a:r>
            <a:endParaRPr lang="en-US" sz="2400" b="0" i="0" u="none" dirty="0">
              <a:solidFill>
                <a:schemeClr val="dk1"/>
              </a:solidFill>
              <a:latin typeface="Calibri"/>
              <a:ea typeface="Calibri"/>
              <a:cs typeface="Calibri"/>
              <a:sym typeface="Calibri"/>
            </a:endParaRPr>
          </a:p>
          <a:p>
            <a:pPr marL="719137" marR="0" lvl="1" indent="-363537" algn="l" rtl="0">
              <a:lnSpc>
                <a:spcPct val="100000"/>
              </a:lnSpc>
              <a:spcBef>
                <a:spcPts val="1200"/>
              </a:spcBef>
              <a:spcAft>
                <a:spcPts val="0"/>
              </a:spcAft>
              <a:buClr>
                <a:srgbClr val="009A46"/>
              </a:buClr>
              <a:buSzPct val="100000"/>
              <a:buFont typeface="Arial"/>
              <a:buChar char="–"/>
            </a:pPr>
            <a:r>
              <a:rPr lang="en-US" sz="2000" b="0" i="0" u="none" strike="noStrike" cap="none" dirty="0">
                <a:solidFill>
                  <a:schemeClr val="dk1"/>
                </a:solidFill>
                <a:latin typeface="Calibri"/>
                <a:ea typeface="Calibri"/>
                <a:cs typeface="Calibri"/>
                <a:sym typeface="Calibri"/>
              </a:rPr>
              <a:t>ES </a:t>
            </a:r>
            <a:r>
              <a:rPr lang="en-US" sz="2000" b="0" i="0" u="none" strike="noStrike" cap="none" dirty="0" err="1">
                <a:solidFill>
                  <a:schemeClr val="dk1"/>
                </a:solidFill>
                <a:latin typeface="Calibri"/>
                <a:ea typeface="Calibri"/>
                <a:cs typeface="Calibri"/>
                <a:sym typeface="Calibri"/>
              </a:rPr>
              <a:t>tiesību</a:t>
            </a:r>
            <a:r>
              <a:rPr lang="en-US" sz="2000" b="0" i="0" u="none" strike="noStrike" cap="none" dirty="0">
                <a:solidFill>
                  <a:schemeClr val="dk1"/>
                </a:solidFill>
                <a:latin typeface="Calibri"/>
                <a:ea typeface="Calibri"/>
                <a:cs typeface="Calibri"/>
                <a:sym typeface="Calibri"/>
              </a:rPr>
              <a:t> </a:t>
            </a:r>
            <a:r>
              <a:rPr lang="en-US" sz="2000" b="0" i="0" u="none" strike="noStrike" cap="none" dirty="0" err="1">
                <a:solidFill>
                  <a:schemeClr val="dk1"/>
                </a:solidFill>
                <a:latin typeface="Calibri"/>
                <a:ea typeface="Calibri"/>
                <a:cs typeface="Calibri"/>
                <a:sym typeface="Calibri"/>
              </a:rPr>
              <a:t>akti</a:t>
            </a:r>
            <a:endParaRPr lang="en-US" sz="2000" b="0" i="0" u="none" strike="noStrike" cap="none" dirty="0">
              <a:solidFill>
                <a:schemeClr val="dk1"/>
              </a:solidFill>
              <a:latin typeface="Calibri"/>
              <a:ea typeface="Calibri"/>
              <a:cs typeface="Calibri"/>
              <a:sym typeface="Calibri"/>
            </a:endParaRPr>
          </a:p>
          <a:p>
            <a:pPr marL="719137" marR="0" lvl="1" indent="-363537" algn="l" rtl="0">
              <a:lnSpc>
                <a:spcPct val="100000"/>
              </a:lnSpc>
              <a:spcBef>
                <a:spcPts val="1200"/>
              </a:spcBef>
              <a:spcAft>
                <a:spcPts val="0"/>
              </a:spcAft>
              <a:buClr>
                <a:srgbClr val="009A46"/>
              </a:buClr>
              <a:buSzPct val="100000"/>
              <a:buFont typeface="Arial"/>
              <a:buChar char="–"/>
            </a:pPr>
            <a:r>
              <a:rPr lang="en-US" sz="2000" b="0" i="0" u="none" strike="noStrike" cap="none" dirty="0" err="1">
                <a:solidFill>
                  <a:schemeClr val="dk1"/>
                </a:solidFill>
                <a:latin typeface="Calibri"/>
                <a:ea typeface="Calibri"/>
                <a:cs typeface="Calibri"/>
                <a:sym typeface="Calibri"/>
              </a:rPr>
              <a:t>Nacionālie</a:t>
            </a:r>
            <a:r>
              <a:rPr lang="en-US" sz="2000" b="0" i="0" u="none" strike="noStrike" cap="none" dirty="0">
                <a:solidFill>
                  <a:schemeClr val="dk1"/>
                </a:solidFill>
                <a:latin typeface="Calibri"/>
                <a:ea typeface="Calibri"/>
                <a:cs typeface="Calibri"/>
                <a:sym typeface="Calibri"/>
              </a:rPr>
              <a:t> </a:t>
            </a:r>
            <a:r>
              <a:rPr lang="en-US" sz="2000" b="0" i="0" u="none" strike="noStrike" cap="none" dirty="0" err="1">
                <a:solidFill>
                  <a:schemeClr val="dk1"/>
                </a:solidFill>
                <a:latin typeface="Calibri"/>
                <a:ea typeface="Calibri"/>
                <a:cs typeface="Calibri"/>
                <a:sym typeface="Calibri"/>
              </a:rPr>
              <a:t>tiesību</a:t>
            </a:r>
            <a:r>
              <a:rPr lang="en-US" sz="2000" b="0" i="0" u="none" strike="noStrike" cap="none" dirty="0">
                <a:solidFill>
                  <a:schemeClr val="dk1"/>
                </a:solidFill>
                <a:latin typeface="Calibri"/>
                <a:ea typeface="Calibri"/>
                <a:cs typeface="Calibri"/>
                <a:sym typeface="Calibri"/>
              </a:rPr>
              <a:t> </a:t>
            </a:r>
            <a:r>
              <a:rPr lang="en-US" sz="2000" b="0" i="0" u="none" strike="noStrike" cap="none" dirty="0" err="1">
                <a:solidFill>
                  <a:schemeClr val="dk1"/>
                </a:solidFill>
                <a:latin typeface="Calibri"/>
                <a:ea typeface="Calibri"/>
                <a:cs typeface="Calibri"/>
                <a:sym typeface="Calibri"/>
              </a:rPr>
              <a:t>akti</a:t>
            </a:r>
            <a:endParaRPr lang="en-US" sz="2000" b="0" i="0" u="none" strike="noStrike" cap="none" dirty="0">
              <a:solidFill>
                <a:schemeClr val="dk1"/>
              </a:solidFill>
              <a:latin typeface="Calibri"/>
              <a:ea typeface="Calibri"/>
              <a:cs typeface="Calibri"/>
              <a:sym typeface="Calibri"/>
            </a:endParaRPr>
          </a:p>
          <a:p>
            <a:pPr marL="0" marR="0" lvl="0" indent="0" algn="l" rtl="0">
              <a:lnSpc>
                <a:spcPct val="100000"/>
              </a:lnSpc>
              <a:spcBef>
                <a:spcPts val="1200"/>
              </a:spcBef>
              <a:spcAft>
                <a:spcPts val="0"/>
              </a:spcAft>
              <a:buClr>
                <a:srgbClr val="009A46"/>
              </a:buClr>
              <a:buSzPct val="100000"/>
              <a:buFont typeface="Arial"/>
              <a:buChar char="•"/>
            </a:pPr>
            <a:r>
              <a:rPr lang="en-US" sz="2400" b="0" i="0" u="none" dirty="0" err="1">
                <a:solidFill>
                  <a:schemeClr val="dk1"/>
                </a:solidFill>
                <a:latin typeface="Calibri"/>
                <a:ea typeface="Calibri"/>
                <a:cs typeface="Calibri"/>
                <a:sym typeface="Calibri"/>
              </a:rPr>
              <a:t>Eiropas</a:t>
            </a:r>
            <a:r>
              <a:rPr lang="en-US" sz="2400" b="0" i="0" u="none" dirty="0">
                <a:solidFill>
                  <a:schemeClr val="dk1"/>
                </a:solidFill>
                <a:latin typeface="Calibri"/>
                <a:ea typeface="Calibri"/>
                <a:cs typeface="Calibri"/>
                <a:sym typeface="Calibri"/>
              </a:rPr>
              <a:t> EEL </a:t>
            </a:r>
            <a:r>
              <a:rPr lang="en-US" sz="2400" b="0" i="0" u="none" dirty="0" err="1">
                <a:solidFill>
                  <a:schemeClr val="dk1"/>
                </a:solidFill>
                <a:latin typeface="Calibri"/>
                <a:ea typeface="Calibri"/>
                <a:cs typeface="Calibri"/>
                <a:sym typeface="Calibri"/>
              </a:rPr>
              <a:t>Rīcības</a:t>
            </a:r>
            <a:r>
              <a:rPr lang="en-US" sz="2400" b="0" i="0" u="none" dirty="0">
                <a:solidFill>
                  <a:schemeClr val="dk1"/>
                </a:solidFill>
                <a:latin typeface="Calibri"/>
                <a:ea typeface="Calibri"/>
                <a:cs typeface="Calibri"/>
                <a:sym typeface="Calibri"/>
              </a:rPr>
              <a:t> </a:t>
            </a:r>
            <a:r>
              <a:rPr lang="en-US" sz="2400" b="0" i="0" u="none" dirty="0" err="1">
                <a:solidFill>
                  <a:schemeClr val="dk1"/>
                </a:solidFill>
                <a:latin typeface="Calibri"/>
                <a:ea typeface="Calibri"/>
                <a:cs typeface="Calibri"/>
                <a:sym typeface="Calibri"/>
              </a:rPr>
              <a:t>kodekss</a:t>
            </a:r>
            <a:endParaRPr lang="en-US" sz="2400" b="0" i="0" u="none" dirty="0">
              <a:solidFill>
                <a:schemeClr val="dk1"/>
              </a:solidFill>
              <a:latin typeface="Calibri"/>
              <a:ea typeface="Calibri"/>
              <a:cs typeface="Calibri"/>
              <a:sym typeface="Calibri"/>
            </a:endParaRPr>
          </a:p>
          <a:p>
            <a:pPr marL="0" marR="0" lvl="0" indent="0" algn="l" rtl="0">
              <a:lnSpc>
                <a:spcPct val="100000"/>
              </a:lnSpc>
              <a:spcBef>
                <a:spcPts val="1200"/>
              </a:spcBef>
              <a:spcAft>
                <a:spcPts val="0"/>
              </a:spcAft>
              <a:buClr>
                <a:srgbClr val="009A46"/>
              </a:buClr>
              <a:buSzPct val="100000"/>
              <a:buFont typeface="Arial"/>
              <a:buChar char="•"/>
            </a:pPr>
            <a:r>
              <a:rPr lang="en-US" sz="2400" b="0" i="0" u="none" dirty="0" err="1">
                <a:solidFill>
                  <a:schemeClr val="dk1"/>
                </a:solidFill>
                <a:latin typeface="Calibri"/>
                <a:ea typeface="Calibri"/>
                <a:cs typeface="Calibri"/>
                <a:sym typeface="Calibri"/>
              </a:rPr>
              <a:t>Iepirkumu</a:t>
            </a:r>
            <a:r>
              <a:rPr lang="en-US" sz="2400" b="0" i="0" u="none" dirty="0">
                <a:solidFill>
                  <a:schemeClr val="dk1"/>
                </a:solidFill>
                <a:latin typeface="Calibri"/>
                <a:ea typeface="Calibri"/>
                <a:cs typeface="Calibri"/>
                <a:sym typeface="Calibri"/>
              </a:rPr>
              <a:t> </a:t>
            </a:r>
            <a:r>
              <a:rPr lang="en-US" sz="2400" b="0" i="0" u="none" dirty="0" err="1">
                <a:solidFill>
                  <a:schemeClr val="dk1"/>
                </a:solidFill>
                <a:latin typeface="Calibri"/>
                <a:ea typeface="Calibri"/>
                <a:cs typeface="Calibri"/>
                <a:sym typeface="Calibri"/>
              </a:rPr>
              <a:t>procedūras</a:t>
            </a:r>
            <a:endParaRPr lang="en-US" sz="2400" b="0" i="0" u="none" dirty="0">
              <a:solidFill>
                <a:schemeClr val="dk1"/>
              </a:solidFill>
              <a:latin typeface="Calibri"/>
              <a:ea typeface="Calibri"/>
              <a:cs typeface="Calibri"/>
              <a:sym typeface="Calibri"/>
            </a:endParaRPr>
          </a:p>
          <a:p>
            <a:pPr marL="0" marR="0" lvl="0" indent="0" algn="l" rtl="0">
              <a:lnSpc>
                <a:spcPct val="100000"/>
              </a:lnSpc>
              <a:spcBef>
                <a:spcPts val="1200"/>
              </a:spcBef>
              <a:spcAft>
                <a:spcPts val="0"/>
              </a:spcAft>
              <a:buClr>
                <a:srgbClr val="009A46"/>
              </a:buClr>
              <a:buSzPct val="100000"/>
              <a:buFont typeface="Arial"/>
              <a:buChar char="•"/>
            </a:pPr>
            <a:r>
              <a:rPr lang="en-US" sz="2400" b="0" i="0" u="none" dirty="0">
                <a:solidFill>
                  <a:schemeClr val="dk1"/>
                </a:solidFill>
                <a:latin typeface="Calibri"/>
                <a:ea typeface="Calibri"/>
                <a:cs typeface="Calibri"/>
                <a:sym typeface="Calibri"/>
              </a:rPr>
              <a:t>Līgumu </a:t>
            </a:r>
            <a:r>
              <a:rPr lang="en-US" sz="2400" b="0" i="0" u="none" dirty="0" err="1">
                <a:solidFill>
                  <a:schemeClr val="dk1"/>
                </a:solidFill>
                <a:latin typeface="Calibri"/>
                <a:ea typeface="Calibri"/>
                <a:cs typeface="Calibri"/>
                <a:sym typeface="Calibri"/>
              </a:rPr>
              <a:t>paraugi</a:t>
            </a:r>
            <a:endParaRPr lang="en-US" sz="2400" b="0" i="0" u="none" dirty="0">
              <a:solidFill>
                <a:schemeClr val="dk1"/>
              </a:solidFill>
              <a:latin typeface="Calibri"/>
              <a:ea typeface="Calibri"/>
              <a:cs typeface="Calibri"/>
              <a:sym typeface="Calibri"/>
            </a:endParaRPr>
          </a:p>
        </p:txBody>
      </p:sp>
      <p:pic>
        <p:nvPicPr>
          <p:cNvPr id="729" name="Shape 729"/>
          <p:cNvPicPr preferRelativeResize="0"/>
          <p:nvPr/>
        </p:nvPicPr>
        <p:blipFill rotWithShape="1">
          <a:blip r:embed="rId3">
            <a:alphaModFix/>
          </a:blip>
          <a:srcRect/>
          <a:stretch/>
        </p:blipFill>
        <p:spPr>
          <a:xfrm>
            <a:off x="7264400" y="38100"/>
            <a:ext cx="1833562" cy="576262"/>
          </a:xfrm>
          <a:prstGeom prst="rect">
            <a:avLst/>
          </a:prstGeom>
          <a:noFill/>
          <a:ln>
            <a:noFill/>
          </a:ln>
        </p:spPr>
      </p:pic>
      <p:sp>
        <p:nvSpPr>
          <p:cNvPr id="730" name="Shape 730"/>
          <p:cNvSpPr txBox="1">
            <a:spLocks noGrp="1"/>
          </p:cNvSpPr>
          <p:nvPr>
            <p:ph type="title"/>
          </p:nvPr>
        </p:nvSpPr>
        <p:spPr>
          <a:xfrm>
            <a:off x="107950" y="0"/>
            <a:ext cx="9001125" cy="981074"/>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dirty="0" smtClean="0">
                <a:solidFill>
                  <a:srgbClr val="008000"/>
                </a:solidFill>
                <a:latin typeface="Calibri"/>
                <a:ea typeface="Calibri"/>
                <a:cs typeface="Calibri"/>
                <a:sym typeface="Calibri"/>
              </a:rPr>
              <a:t>EEL </a:t>
            </a:r>
            <a:r>
              <a:rPr lang="en-US" sz="2800" b="0" i="0" u="none" strike="noStrike" cap="none" dirty="0" err="1">
                <a:solidFill>
                  <a:srgbClr val="008000"/>
                </a:solidFill>
                <a:latin typeface="Calibri"/>
                <a:ea typeface="Calibri"/>
                <a:cs typeface="Calibri"/>
                <a:sym typeface="Calibri"/>
              </a:rPr>
              <a:t>pakalpojumu</a:t>
            </a:r>
            <a:r>
              <a:rPr lang="en-US" sz="2800" b="0" i="0" u="none" strike="noStrike" cap="none" dirty="0">
                <a:solidFill>
                  <a:srgbClr val="008000"/>
                </a:solidFill>
                <a:latin typeface="Calibri"/>
                <a:ea typeface="Calibri"/>
                <a:cs typeface="Calibri"/>
                <a:sym typeface="Calibri"/>
              </a:rPr>
              <a:t> </a:t>
            </a:r>
            <a:r>
              <a:rPr lang="en-US" sz="2800" b="0" i="0" u="none" strike="noStrike" cap="none" dirty="0" err="1" smtClean="0">
                <a:solidFill>
                  <a:srgbClr val="008000"/>
                </a:solidFill>
                <a:latin typeface="Calibri"/>
                <a:ea typeface="Calibri"/>
                <a:cs typeface="Calibri"/>
                <a:sym typeface="Calibri"/>
              </a:rPr>
              <a:t>iepirkums</a:t>
            </a:r>
            <a:r>
              <a:rPr lang="lv-LV" sz="2800" b="0" i="0" u="none" strike="noStrike" cap="none" dirty="0" smtClean="0">
                <a:solidFill>
                  <a:srgbClr val="008000"/>
                </a:solidFill>
                <a:latin typeface="Calibri"/>
                <a:ea typeface="Calibri"/>
                <a:cs typeface="Calibri"/>
                <a:sym typeface="Calibri"/>
              </a:rPr>
              <a:t> </a:t>
            </a:r>
            <a:r>
              <a:rPr lang="en-US" sz="2800" b="0" i="0" u="none" strike="noStrike" cap="none" dirty="0" smtClean="0">
                <a:solidFill>
                  <a:srgbClr val="008000"/>
                </a:solidFill>
                <a:latin typeface="Calibri"/>
                <a:ea typeface="Calibri"/>
                <a:cs typeface="Calibri"/>
                <a:sym typeface="Calibri"/>
              </a:rPr>
              <a:t>un </a:t>
            </a:r>
            <a:r>
              <a:rPr lang="en-US" sz="2800" b="0" i="0" u="none" strike="noStrike" cap="none" dirty="0" err="1">
                <a:solidFill>
                  <a:srgbClr val="008000"/>
                </a:solidFill>
                <a:latin typeface="Calibri"/>
                <a:ea typeface="Calibri"/>
                <a:cs typeface="Calibri"/>
                <a:sym typeface="Calibri"/>
              </a:rPr>
              <a:t>līgumslēgšana</a:t>
            </a:r>
            <a:endParaRPr lang="en-US" sz="2800" b="0" i="0" u="none" strike="noStrike" cap="none" dirty="0">
              <a:solidFill>
                <a:srgbClr val="008000"/>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txBox="1">
            <a:spLocks noGrp="1"/>
          </p:cNvSpPr>
          <p:nvPr>
            <p:ph type="body" idx="1"/>
          </p:nvPr>
        </p:nvSpPr>
        <p:spPr>
          <a:xfrm>
            <a:off x="107950" y="981075"/>
            <a:ext cx="8856662" cy="5543549"/>
          </a:xfrm>
          <a:prstGeom prst="rect">
            <a:avLst/>
          </a:prstGeom>
          <a:noFill/>
          <a:ln>
            <a:noFill/>
          </a:ln>
        </p:spPr>
        <p:txBody>
          <a:bodyPr lIns="36000" tIns="0" rIns="0" bIns="0" anchor="t" anchorCtr="0">
            <a:noAutofit/>
          </a:bodyPr>
          <a:lstStyle/>
          <a:p>
            <a:pPr marL="719137" marR="0" lvl="1" indent="-363537" algn="l" rtl="0">
              <a:lnSpc>
                <a:spcPct val="100000"/>
              </a:lnSpc>
              <a:spcBef>
                <a:spcPts val="0"/>
              </a:spcBef>
              <a:spcAft>
                <a:spcPts val="0"/>
              </a:spcAft>
              <a:buClr>
                <a:srgbClr val="009A46"/>
              </a:buClr>
              <a:buSzPct val="100000"/>
              <a:buFont typeface="Arial"/>
              <a:buChar char="•"/>
            </a:pPr>
            <a:r>
              <a:rPr lang="en-US" sz="2000" b="0" i="0" u="none" strike="noStrike" cap="none">
                <a:solidFill>
                  <a:schemeClr val="dk1"/>
                </a:solidFill>
                <a:latin typeface="Calibri"/>
                <a:ea typeface="Calibri"/>
                <a:cs typeface="Calibri"/>
                <a:sym typeface="Calibri"/>
              </a:rPr>
              <a:t>EEL ir </a:t>
            </a:r>
            <a:r>
              <a:rPr lang="en-US" sz="2000" b="0" i="1" u="none" strike="noStrike" cap="none">
                <a:solidFill>
                  <a:srgbClr val="008000"/>
                </a:solidFill>
                <a:latin typeface="Calibri"/>
                <a:ea typeface="Calibri"/>
                <a:cs typeface="Calibri"/>
                <a:sym typeface="Calibri"/>
              </a:rPr>
              <a:t>līgumiska vienošanās </a:t>
            </a:r>
            <a:r>
              <a:rPr lang="en-US" sz="2000" b="0" i="1" u="none" strike="noStrike" cap="none">
                <a:solidFill>
                  <a:schemeClr val="dk1"/>
                </a:solidFill>
                <a:latin typeface="Calibri"/>
                <a:ea typeface="Calibri"/>
                <a:cs typeface="Calibri"/>
                <a:sym typeface="Calibri"/>
              </a:rPr>
              <a:t>starp publiskās ēkas īpašnieku un ESKO par energoefektivitātes pasākumu veikšanu, kas iekļauj  nosacījumu par </a:t>
            </a:r>
          </a:p>
          <a:p>
            <a:pPr marL="719137" marR="0" lvl="1" indent="-363537" algn="l" rtl="0">
              <a:lnSpc>
                <a:spcPct val="100000"/>
              </a:lnSpc>
              <a:spcBef>
                <a:spcPts val="300"/>
              </a:spcBef>
              <a:spcAft>
                <a:spcPts val="0"/>
              </a:spcAft>
              <a:buClr>
                <a:schemeClr val="dk1"/>
              </a:buClr>
              <a:buSzPct val="25000"/>
              <a:buFont typeface="Arial"/>
              <a:buNone/>
            </a:pPr>
            <a:r>
              <a:rPr lang="en-US" sz="2000" b="0" i="1" u="none" strike="noStrike" cap="none">
                <a:solidFill>
                  <a:schemeClr val="dk1"/>
                </a:solidFill>
                <a:latin typeface="Calibri"/>
                <a:ea typeface="Calibri"/>
                <a:cs typeface="Calibri"/>
                <a:sym typeface="Calibri"/>
              </a:rPr>
              <a:t>garantēto enerģijas ietaupījumu, ko nodrošina ESKO. </a:t>
            </a:r>
          </a:p>
          <a:p>
            <a:pPr marL="719137" marR="0" lvl="1" indent="-363537" algn="l" rtl="0">
              <a:lnSpc>
                <a:spcPct val="100000"/>
              </a:lnSpc>
              <a:spcBef>
                <a:spcPts val="300"/>
              </a:spcBef>
              <a:spcAft>
                <a:spcPts val="0"/>
              </a:spcAft>
              <a:buClr>
                <a:srgbClr val="009A46"/>
              </a:buClr>
              <a:buSzPct val="100000"/>
              <a:buFont typeface="Arial"/>
              <a:buChar char="•"/>
            </a:pPr>
            <a:r>
              <a:rPr lang="en-US" sz="2000" b="0" i="0" u="none" strike="noStrike" cap="none">
                <a:solidFill>
                  <a:schemeClr val="dk1"/>
                </a:solidFill>
                <a:latin typeface="Calibri"/>
                <a:ea typeface="Calibri"/>
                <a:cs typeface="Calibri"/>
                <a:sym typeface="Calibri"/>
              </a:rPr>
              <a:t>EEL ir piesaistīta</a:t>
            </a:r>
            <a:r>
              <a:rPr lang="en-US" sz="2000" b="0" i="1" u="none" strike="noStrike" cap="none">
                <a:solidFill>
                  <a:srgbClr val="008000"/>
                </a:solidFill>
                <a:latin typeface="Calibri"/>
                <a:ea typeface="Calibri"/>
                <a:cs typeface="Calibri"/>
                <a:sym typeface="Calibri"/>
              </a:rPr>
              <a:t> kvalitatīvu energoefektivitātes pasākumu pakete, kas </a:t>
            </a:r>
            <a:r>
              <a:rPr lang="en-US" sz="2000" b="0" i="0" u="none" strike="noStrike" cap="none">
                <a:solidFill>
                  <a:schemeClr val="dk1"/>
                </a:solidFill>
                <a:latin typeface="Calibri"/>
                <a:ea typeface="Calibri"/>
                <a:cs typeface="Calibri"/>
                <a:sym typeface="Calibri"/>
              </a:rPr>
              <a:t>ietver plānošanu, finansēšanu, ieviešanu, tehnisko uzlabojumu uzraudzību un enerģijas vadības pakalpojumus. </a:t>
            </a:r>
          </a:p>
          <a:p>
            <a:pPr marL="719137" marR="0" lvl="1" indent="-363537" algn="l" rtl="0">
              <a:lnSpc>
                <a:spcPct val="100000"/>
              </a:lnSpc>
              <a:spcBef>
                <a:spcPts val="300"/>
              </a:spcBef>
              <a:spcAft>
                <a:spcPts val="0"/>
              </a:spcAft>
              <a:buClr>
                <a:srgbClr val="009A46"/>
              </a:buClr>
              <a:buSzPct val="100000"/>
              <a:buFont typeface="Arial"/>
              <a:buChar char="•"/>
            </a:pPr>
            <a:r>
              <a:rPr lang="en-US" sz="2000" b="0" i="1" u="none" strike="noStrike" cap="none">
                <a:solidFill>
                  <a:schemeClr val="dk1"/>
                </a:solidFill>
                <a:latin typeface="Calibri"/>
                <a:ea typeface="Calibri"/>
                <a:cs typeface="Calibri"/>
                <a:sym typeface="Calibri"/>
              </a:rPr>
              <a:t>EEL paredz līguma cenu (atņemot subsīdijas), ko maksā kā </a:t>
            </a:r>
            <a:r>
              <a:rPr lang="en-US" sz="2000" b="0" i="1" u="none" strike="noStrike" cap="none">
                <a:solidFill>
                  <a:srgbClr val="008000"/>
                </a:solidFill>
                <a:latin typeface="Calibri"/>
                <a:ea typeface="Calibri"/>
                <a:cs typeface="Calibri"/>
                <a:sym typeface="Calibri"/>
              </a:rPr>
              <a:t>fiksētu ikgadēju pakalpojumu maksu, kurā tiek ierēķināti sasniegtie garantētie ietaupījumi.</a:t>
            </a:r>
          </a:p>
          <a:p>
            <a:pPr marL="719137" marR="0" lvl="1" indent="-363537" algn="l" rtl="0">
              <a:lnSpc>
                <a:spcPct val="100000"/>
              </a:lnSpc>
              <a:spcBef>
                <a:spcPts val="300"/>
              </a:spcBef>
              <a:spcAft>
                <a:spcPts val="0"/>
              </a:spcAft>
              <a:buClr>
                <a:srgbClr val="009A46"/>
              </a:buClr>
              <a:buSzPct val="100000"/>
              <a:buFont typeface="Arial"/>
              <a:buChar char="•"/>
            </a:pPr>
            <a:r>
              <a:rPr lang="en-US" sz="2000" b="0" i="1" u="none" strike="noStrike" cap="none">
                <a:solidFill>
                  <a:schemeClr val="dk1"/>
                </a:solidFill>
                <a:latin typeface="Calibri"/>
                <a:ea typeface="Calibri"/>
                <a:cs typeface="Calibri"/>
                <a:sym typeface="Calibri"/>
              </a:rPr>
              <a:t>Nepieciešamā EEL pakalpojuma maksa ideālajā variantā</a:t>
            </a:r>
            <a:r>
              <a:rPr lang="en-US" sz="2000" b="0" i="1" u="sng" strike="noStrike" cap="none">
                <a:solidFill>
                  <a:schemeClr val="dk1"/>
                </a:solidFill>
                <a:latin typeface="Calibri"/>
                <a:ea typeface="Calibri"/>
                <a:cs typeface="Calibri"/>
                <a:sym typeface="Calibri"/>
              </a:rPr>
              <a:t> nepārsniedz </a:t>
            </a:r>
            <a:r>
              <a:rPr lang="en-US" sz="2000" b="0" i="1" u="none" strike="noStrike" cap="none">
                <a:solidFill>
                  <a:srgbClr val="008000"/>
                </a:solidFill>
                <a:latin typeface="Calibri"/>
                <a:ea typeface="Calibri"/>
                <a:cs typeface="Calibri"/>
                <a:sym typeface="Calibri"/>
              </a:rPr>
              <a:t>garantēto ietaupījumu fiansiālo vērtību  bāzes gadā </a:t>
            </a:r>
            <a:r>
              <a:rPr lang="en-US" sz="2000" b="0" i="1" u="none" strike="noStrike" cap="none">
                <a:solidFill>
                  <a:schemeClr val="dk1"/>
                </a:solidFill>
                <a:latin typeface="Calibri"/>
                <a:ea typeface="Calibri"/>
                <a:cs typeface="Calibri"/>
                <a:sym typeface="Calibri"/>
              </a:rPr>
              <a:t>(fiksētas cenas).</a:t>
            </a:r>
          </a:p>
          <a:p>
            <a:pPr marL="719137" marR="0" lvl="1" indent="-363537" algn="l" rtl="0">
              <a:lnSpc>
                <a:spcPct val="100000"/>
              </a:lnSpc>
              <a:spcBef>
                <a:spcPts val="300"/>
              </a:spcBef>
              <a:spcAft>
                <a:spcPts val="0"/>
              </a:spcAft>
              <a:buClr>
                <a:srgbClr val="009A46"/>
              </a:buClr>
              <a:buSzPct val="100000"/>
              <a:buFont typeface="Arial"/>
              <a:buChar char="•"/>
            </a:pPr>
            <a:r>
              <a:rPr lang="en-US" sz="2000" b="0" i="1" u="none" strike="noStrike" cap="none">
                <a:solidFill>
                  <a:schemeClr val="dk1"/>
                </a:solidFill>
                <a:latin typeface="Calibri"/>
                <a:ea typeface="Calibri"/>
                <a:cs typeface="Calibri"/>
                <a:sym typeface="Calibri"/>
              </a:rPr>
              <a:t>Īpašos gadījumos, kad tiek veikta kompleksa ēkas renovācija, ir nepieciešams papildus fiansējums – </a:t>
            </a:r>
            <a:r>
              <a:rPr lang="en-US" sz="2000" b="0" i="1" u="none" strike="noStrike" cap="none">
                <a:solidFill>
                  <a:srgbClr val="008000"/>
                </a:solidFill>
                <a:latin typeface="Calibri"/>
                <a:ea typeface="Calibri"/>
                <a:cs typeface="Calibri"/>
                <a:sym typeface="Calibri"/>
              </a:rPr>
              <a:t>no subsīdijām, ziedojumiem vai ēkas īpašnieka līdzekļiem, lai limitētu nepieciešamo līguma ilgumu līdz pieņemamam laika posmam.</a:t>
            </a:r>
          </a:p>
          <a:p>
            <a:pPr marL="719137" marR="0" lvl="1" indent="-363537" algn="l" rtl="0">
              <a:lnSpc>
                <a:spcPct val="100000"/>
              </a:lnSpc>
              <a:spcBef>
                <a:spcPts val="300"/>
              </a:spcBef>
              <a:spcAft>
                <a:spcPts val="0"/>
              </a:spcAft>
              <a:buClr>
                <a:srgbClr val="009A46"/>
              </a:buClr>
              <a:buSzPct val="100000"/>
              <a:buFont typeface="Arial"/>
              <a:buNone/>
            </a:pPr>
            <a:endParaRPr sz="2000" b="0" i="1" u="none" strike="noStrike" cap="none">
              <a:solidFill>
                <a:schemeClr val="dk1"/>
              </a:solidFill>
              <a:latin typeface="Calibri"/>
              <a:ea typeface="Calibri"/>
              <a:cs typeface="Calibri"/>
              <a:sym typeface="Calibri"/>
            </a:endParaRPr>
          </a:p>
          <a:p>
            <a:pPr marL="342900" marR="0" lvl="0" indent="-342900" algn="l" rtl="0">
              <a:spcBef>
                <a:spcPts val="400"/>
              </a:spcBef>
              <a:spcAft>
                <a:spcPts val="0"/>
              </a:spcAft>
              <a:buClr>
                <a:schemeClr val="dk1"/>
              </a:buClr>
              <a:buSzPct val="100000"/>
              <a:buFont typeface="Arial"/>
              <a:buNone/>
            </a:pPr>
            <a:endParaRPr sz="2000" b="0" i="1" u="none" strike="noStrike" cap="none">
              <a:solidFill>
                <a:schemeClr val="dk1"/>
              </a:solidFill>
              <a:latin typeface="Calibri"/>
              <a:ea typeface="Calibri"/>
              <a:cs typeface="Calibri"/>
              <a:sym typeface="Calibri"/>
            </a:endParaRPr>
          </a:p>
        </p:txBody>
      </p:sp>
      <p:sp>
        <p:nvSpPr>
          <p:cNvPr id="230" name="Shape 230"/>
          <p:cNvSpPr txBox="1"/>
          <p:nvPr/>
        </p:nvSpPr>
        <p:spPr>
          <a:xfrm>
            <a:off x="7010400" y="66611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4</a:t>
            </a:fld>
            <a:endParaRPr lang="en-US" sz="1400" b="0" i="0" u="none">
              <a:solidFill>
                <a:srgbClr val="009A46"/>
              </a:solidFill>
              <a:latin typeface="Calibri"/>
              <a:ea typeface="Calibri"/>
              <a:cs typeface="Calibri"/>
              <a:sym typeface="Calibri"/>
            </a:endParaRPr>
          </a:p>
        </p:txBody>
      </p:sp>
      <p:sp>
        <p:nvSpPr>
          <p:cNvPr id="231" name="Shape 231"/>
          <p:cNvSpPr txBox="1">
            <a:spLocks noGrp="1"/>
          </p:cNvSpPr>
          <p:nvPr>
            <p:ph type="title"/>
          </p:nvPr>
        </p:nvSpPr>
        <p:spPr>
          <a:xfrm>
            <a:off x="107950" y="-19050"/>
            <a:ext cx="8229600" cy="1000125"/>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400" b="0" i="0" u="none" strike="noStrike" cap="none">
                <a:solidFill>
                  <a:srgbClr val="008000"/>
                </a:solidFill>
                <a:latin typeface="Calibri"/>
                <a:ea typeface="Calibri"/>
                <a:cs typeface="Calibri"/>
                <a:sym typeface="Calibri"/>
              </a:rPr>
              <a:t>Energoefektivitātes līguma (EEL) definīcija</a:t>
            </a:r>
          </a:p>
        </p:txBody>
      </p:sp>
      <p:pic>
        <p:nvPicPr>
          <p:cNvPr id="232" name="Shape 232"/>
          <p:cNvPicPr preferRelativeResize="0"/>
          <p:nvPr/>
        </p:nvPicPr>
        <p:blipFill rotWithShape="1">
          <a:blip r:embed="rId3">
            <a:alphaModFix/>
          </a:blip>
          <a:srcRect/>
          <a:stretch/>
        </p:blipFill>
        <p:spPr>
          <a:xfrm>
            <a:off x="7780336" y="476250"/>
            <a:ext cx="1363661" cy="4286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4"/>
        <p:cNvGrpSpPr/>
        <p:nvPr/>
      </p:nvGrpSpPr>
      <p:grpSpPr>
        <a:xfrm>
          <a:off x="0" y="0"/>
          <a:ext cx="0" cy="0"/>
          <a:chOff x="0" y="0"/>
          <a:chExt cx="0" cy="0"/>
        </a:xfrm>
      </p:grpSpPr>
      <p:sp>
        <p:nvSpPr>
          <p:cNvPr id="735" name="Shape 735"/>
          <p:cNvSpPr txBox="1">
            <a:spLocks noGrp="1"/>
          </p:cNvSpPr>
          <p:nvPr>
            <p:ph type="title"/>
          </p:nvPr>
        </p:nvSpPr>
        <p:spPr>
          <a:xfrm>
            <a:off x="107950" y="0"/>
            <a:ext cx="9001125" cy="981074"/>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Tiesiskais regulējums ES līmenī</a:t>
            </a:r>
          </a:p>
        </p:txBody>
      </p:sp>
      <p:sp>
        <p:nvSpPr>
          <p:cNvPr id="736" name="Shape 736"/>
          <p:cNvSpPr txBox="1"/>
          <p:nvPr/>
        </p:nvSpPr>
        <p:spPr>
          <a:xfrm>
            <a:off x="6948486" y="65976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5</a:t>
            </a:fld>
            <a:endParaRPr lang="en-US" sz="1400" b="0" i="0" u="none">
              <a:solidFill>
                <a:srgbClr val="009A46"/>
              </a:solidFill>
              <a:latin typeface="Calibri"/>
              <a:ea typeface="Calibri"/>
              <a:cs typeface="Calibri"/>
              <a:sym typeface="Calibri"/>
            </a:endParaRPr>
          </a:p>
        </p:txBody>
      </p:sp>
      <p:sp>
        <p:nvSpPr>
          <p:cNvPr id="737" name="Shape 737"/>
          <p:cNvSpPr txBox="1"/>
          <p:nvPr/>
        </p:nvSpPr>
        <p:spPr>
          <a:xfrm>
            <a:off x="482600" y="981075"/>
            <a:ext cx="8482011" cy="5327649"/>
          </a:xfrm>
          <a:prstGeom prst="rect">
            <a:avLst/>
          </a:prstGeom>
          <a:noFill/>
          <a:ln>
            <a:noFill/>
          </a:ln>
        </p:spPr>
        <p:txBody>
          <a:bodyPr lIns="36000" tIns="0" rIns="0" bIns="0"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2100" b="0" i="0" u="sng">
                <a:solidFill>
                  <a:schemeClr val="dk1"/>
                </a:solidFill>
                <a:latin typeface="Calibri"/>
                <a:ea typeface="Calibri"/>
                <a:cs typeface="Calibri"/>
                <a:sym typeface="Calibri"/>
              </a:rPr>
              <a:t>ES direktīvas, kas veicina EEL izmantošanu sabiedriskās ēkās</a:t>
            </a:r>
          </a:p>
          <a:p>
            <a:pPr marL="0" marR="0" lvl="0" indent="0" algn="l" rtl="0">
              <a:lnSpc>
                <a:spcPct val="100000"/>
              </a:lnSpc>
              <a:spcBef>
                <a:spcPts val="1800"/>
              </a:spcBef>
              <a:spcAft>
                <a:spcPts val="0"/>
              </a:spcAft>
              <a:buClr>
                <a:srgbClr val="009A46"/>
              </a:buClr>
              <a:buSzPct val="100000"/>
              <a:buFont typeface="Noto Sans Symbols"/>
              <a:buChar char="▪"/>
            </a:pPr>
            <a:r>
              <a:rPr lang="en-US" sz="2100" b="0" i="0" u="none">
                <a:solidFill>
                  <a:srgbClr val="008000"/>
                </a:solidFill>
                <a:latin typeface="Calibri"/>
                <a:ea typeface="Calibri"/>
                <a:cs typeface="Calibri"/>
                <a:sym typeface="Calibri"/>
              </a:rPr>
              <a:t>2012. gada 25.oktobra Eiropas Parlamenta un Padomes Direktīva 2012/27EK par energoefektivitāti (Energoefektivitātes direktīva; EED)</a:t>
            </a:r>
          </a:p>
          <a:p>
            <a:pPr marL="0" marR="0" lvl="0" indent="0" algn="l" rtl="0">
              <a:lnSpc>
                <a:spcPct val="100000"/>
              </a:lnSpc>
              <a:spcBef>
                <a:spcPts val="1800"/>
              </a:spcBef>
              <a:spcAft>
                <a:spcPts val="0"/>
              </a:spcAft>
              <a:buClr>
                <a:srgbClr val="009A46"/>
              </a:buClr>
              <a:buSzPct val="100000"/>
              <a:buFont typeface="Arial"/>
              <a:buChar char="▪"/>
            </a:pPr>
            <a:r>
              <a:rPr lang="en-US" sz="2100" b="0" i="0" u="none">
                <a:solidFill>
                  <a:srgbClr val="008000"/>
                </a:solidFill>
                <a:latin typeface="Calibri"/>
                <a:ea typeface="Calibri"/>
                <a:cs typeface="Calibri"/>
                <a:sym typeface="Calibri"/>
              </a:rPr>
              <a:t>2010. gada 19. maija Eiropas Parlamenta un Padomes Direktīva 2010/31/ES par </a:t>
            </a:r>
            <a:r>
              <a:rPr lang="en-US" sz="2100" b="0" i="0" u="sng">
                <a:solidFill>
                  <a:srgbClr val="008000"/>
                </a:solidFill>
                <a:latin typeface="Calibri"/>
                <a:ea typeface="Calibri"/>
                <a:cs typeface="Calibri"/>
                <a:sym typeface="Calibri"/>
              </a:rPr>
              <a:t> ēku energoefektivitāti</a:t>
            </a:r>
            <a:r>
              <a:rPr lang="en-US" sz="2100" b="0" i="0" u="none">
                <a:solidFill>
                  <a:srgbClr val="008000"/>
                </a:solidFill>
                <a:latin typeface="Calibri"/>
                <a:ea typeface="Calibri"/>
                <a:cs typeface="Calibri"/>
                <a:sym typeface="Calibri"/>
              </a:rPr>
              <a:t> (Ēku energoefektivitātes direktīva; EPBD):</a:t>
            </a:r>
          </a:p>
          <a:p>
            <a:pPr marL="0" marR="0" lvl="0" indent="0" algn="l" rtl="0">
              <a:lnSpc>
                <a:spcPct val="100000"/>
              </a:lnSpc>
              <a:spcBef>
                <a:spcPts val="1800"/>
              </a:spcBef>
              <a:spcAft>
                <a:spcPts val="0"/>
              </a:spcAft>
              <a:buClr>
                <a:srgbClr val="009A46"/>
              </a:buClr>
              <a:buSzPct val="100000"/>
              <a:buFont typeface="Arial"/>
              <a:buChar char="▪"/>
            </a:pPr>
            <a:r>
              <a:rPr lang="en-US" sz="2100" b="0" i="0" u="none">
                <a:solidFill>
                  <a:srgbClr val="008000"/>
                </a:solidFill>
                <a:latin typeface="Calibri"/>
                <a:ea typeface="Calibri"/>
                <a:cs typeface="Calibri"/>
                <a:sym typeface="Calibri"/>
              </a:rPr>
              <a:t>2009. gada 13.jūlija Eiropas Parlamenta un Padomes Direktīvas 2009/72/EK un 2009/73/EK par </a:t>
            </a:r>
            <a:r>
              <a:rPr lang="en-US" sz="2100" b="0" i="0" u="sng">
                <a:solidFill>
                  <a:srgbClr val="008000"/>
                </a:solidFill>
                <a:latin typeface="Calibri"/>
                <a:ea typeface="Calibri"/>
                <a:cs typeface="Calibri"/>
                <a:sym typeface="Calibri"/>
              </a:rPr>
              <a:t>kopīgiem noteikumiem attiecībā uz elektroenerģijas un gāzes iekšējo tirgu</a:t>
            </a:r>
          </a:p>
          <a:p>
            <a:pPr marL="0" marR="0" lvl="0" indent="0" algn="l" rtl="0">
              <a:lnSpc>
                <a:spcPct val="100000"/>
              </a:lnSpc>
              <a:spcBef>
                <a:spcPts val="600"/>
              </a:spcBef>
              <a:spcAft>
                <a:spcPts val="0"/>
              </a:spcAft>
              <a:buClr>
                <a:schemeClr val="dk1"/>
              </a:buClr>
              <a:buSzPct val="25000"/>
              <a:buFont typeface="Calibri"/>
              <a:buNone/>
            </a:pPr>
            <a:r>
              <a:rPr lang="en-US" sz="2100" b="0" i="0" u="sng">
                <a:solidFill>
                  <a:schemeClr val="dk1"/>
                </a:solidFill>
                <a:latin typeface="Calibri"/>
                <a:ea typeface="Calibri"/>
                <a:cs typeface="Calibri"/>
                <a:sym typeface="Calibri"/>
              </a:rPr>
              <a:t>ES Direktīva par publisko iepirkumu</a:t>
            </a:r>
          </a:p>
          <a:p>
            <a:pPr marL="0" marR="0" lvl="0" indent="0" algn="l" rtl="0">
              <a:lnSpc>
                <a:spcPct val="100000"/>
              </a:lnSpc>
              <a:spcBef>
                <a:spcPts val="1200"/>
              </a:spcBef>
              <a:spcAft>
                <a:spcPts val="0"/>
              </a:spcAft>
              <a:buClr>
                <a:srgbClr val="009A46"/>
              </a:buClr>
              <a:buSzPct val="100000"/>
              <a:buFont typeface="Arial"/>
              <a:buChar char="▪"/>
            </a:pPr>
            <a:r>
              <a:rPr lang="en-US" sz="2100" b="0" i="0" u="none">
                <a:solidFill>
                  <a:srgbClr val="008000"/>
                </a:solidFill>
                <a:latin typeface="Calibri"/>
                <a:ea typeface="Calibri"/>
                <a:cs typeface="Calibri"/>
                <a:sym typeface="Calibri"/>
              </a:rPr>
              <a:t>2014.gada 26.februāra Eiropas Parlamenta un Padomes Direktīva 2014/24/EK </a:t>
            </a:r>
            <a:r>
              <a:rPr lang="en-US" sz="2100" b="0" i="0" u="sng">
                <a:solidFill>
                  <a:srgbClr val="008000"/>
                </a:solidFill>
                <a:latin typeface="Calibri"/>
                <a:ea typeface="Calibri"/>
                <a:cs typeface="Calibri"/>
                <a:sym typeface="Calibri"/>
              </a:rPr>
              <a:t>par publisko iepirkumu</a:t>
            </a:r>
          </a:p>
          <a:p>
            <a:pPr marL="0" marR="0" lvl="0" indent="0" algn="l" rtl="0">
              <a:lnSpc>
                <a:spcPct val="100000"/>
              </a:lnSpc>
              <a:spcBef>
                <a:spcPts val="1200"/>
              </a:spcBef>
              <a:spcAft>
                <a:spcPts val="0"/>
              </a:spcAft>
              <a:buClr>
                <a:schemeClr val="dk1"/>
              </a:buClr>
              <a:buFont typeface="Calibri"/>
              <a:buNone/>
            </a:pPr>
            <a:endParaRPr sz="1800" b="0" i="0" u="sng">
              <a:solidFill>
                <a:srgbClr val="008000"/>
              </a:solidFill>
              <a:latin typeface="Calibri"/>
              <a:ea typeface="Calibri"/>
              <a:cs typeface="Calibri"/>
              <a:sym typeface="Calibri"/>
            </a:endParaRPr>
          </a:p>
          <a:p>
            <a:pPr marL="0" marR="0" lvl="0" indent="0" algn="l" rtl="0">
              <a:lnSpc>
                <a:spcPct val="100000"/>
              </a:lnSpc>
              <a:spcBef>
                <a:spcPts val="0"/>
              </a:spcBef>
              <a:spcAft>
                <a:spcPts val="0"/>
              </a:spcAft>
              <a:buNone/>
            </a:pPr>
            <a:endParaRPr sz="1800" b="0" i="0" u="sng">
              <a:solidFill>
                <a:srgbClr val="008000"/>
              </a:solidFill>
              <a:latin typeface="Calibri"/>
              <a:ea typeface="Calibri"/>
              <a:cs typeface="Calibri"/>
              <a:sym typeface="Calibri"/>
            </a:endParaRPr>
          </a:p>
        </p:txBody>
      </p:sp>
      <p:pic>
        <p:nvPicPr>
          <p:cNvPr id="738" name="Shape 738"/>
          <p:cNvPicPr preferRelativeResize="0"/>
          <p:nvPr/>
        </p:nvPicPr>
        <p:blipFill rotWithShape="1">
          <a:blip r:embed="rId3">
            <a:alphaModFix/>
          </a:blip>
          <a:srcRect/>
          <a:stretch/>
        </p:blipFill>
        <p:spPr>
          <a:xfrm>
            <a:off x="7264400" y="38100"/>
            <a:ext cx="1833562" cy="57626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42"/>
        <p:cNvGrpSpPr/>
        <p:nvPr/>
      </p:nvGrpSpPr>
      <p:grpSpPr>
        <a:xfrm>
          <a:off x="0" y="0"/>
          <a:ext cx="0" cy="0"/>
          <a:chOff x="0" y="0"/>
          <a:chExt cx="0" cy="0"/>
        </a:xfrm>
      </p:grpSpPr>
      <p:sp>
        <p:nvSpPr>
          <p:cNvPr id="743" name="Shape 743"/>
          <p:cNvSpPr txBox="1">
            <a:spLocks noGrp="1"/>
          </p:cNvSpPr>
          <p:nvPr>
            <p:ph type="title"/>
          </p:nvPr>
        </p:nvSpPr>
        <p:spPr>
          <a:xfrm>
            <a:off x="107950" y="0"/>
            <a:ext cx="9001125" cy="981074"/>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Eiropas EEL kodekss</a:t>
            </a:r>
          </a:p>
        </p:txBody>
      </p:sp>
      <p:sp>
        <p:nvSpPr>
          <p:cNvPr id="744" name="Shape 744"/>
          <p:cNvSpPr txBox="1"/>
          <p:nvPr/>
        </p:nvSpPr>
        <p:spPr>
          <a:xfrm>
            <a:off x="7010400" y="66611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6</a:t>
            </a:fld>
            <a:endParaRPr lang="en-US" sz="1400" b="0" i="0" u="none">
              <a:solidFill>
                <a:srgbClr val="009A46"/>
              </a:solidFill>
              <a:latin typeface="Calibri"/>
              <a:ea typeface="Calibri"/>
              <a:cs typeface="Calibri"/>
              <a:sym typeface="Calibri"/>
            </a:endParaRPr>
          </a:p>
        </p:txBody>
      </p:sp>
      <p:sp>
        <p:nvSpPr>
          <p:cNvPr id="745" name="Shape 745"/>
          <p:cNvSpPr txBox="1"/>
          <p:nvPr/>
        </p:nvSpPr>
        <p:spPr>
          <a:xfrm>
            <a:off x="482600" y="981075"/>
            <a:ext cx="6897686" cy="5327649"/>
          </a:xfrm>
          <a:prstGeom prst="rect">
            <a:avLst/>
          </a:prstGeom>
          <a:noFill/>
          <a:ln>
            <a:noFill/>
          </a:ln>
        </p:spPr>
        <p:txBody>
          <a:bodyPr lIns="36000" tIns="0" rIns="0" bIns="0" anchor="t"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1600" b="0" i="0" u="none">
                <a:solidFill>
                  <a:srgbClr val="008000"/>
                </a:solidFill>
                <a:latin typeface="Calibri"/>
                <a:ea typeface="Calibri"/>
                <a:cs typeface="Calibri"/>
                <a:sym typeface="Calibri"/>
              </a:rPr>
              <a:t>Eiropas kodekss energoefektivitātes līgumu slēgšanai </a:t>
            </a:r>
            <a:r>
              <a:rPr lang="en-US" sz="2400" b="0" i="0" u="none">
                <a:solidFill>
                  <a:schemeClr val="dk1"/>
                </a:solidFill>
                <a:latin typeface="Calibri"/>
                <a:ea typeface="Calibri"/>
                <a:cs typeface="Calibri"/>
                <a:sym typeface="Calibri"/>
              </a:rPr>
              <a:t/>
            </a:r>
            <a:br>
              <a:rPr lang="en-US" sz="2400" b="0" i="0" u="none">
                <a:solidFill>
                  <a:schemeClr val="dk1"/>
                </a:solidFill>
                <a:latin typeface="Calibri"/>
                <a:ea typeface="Calibri"/>
                <a:cs typeface="Calibri"/>
                <a:sym typeface="Calibri"/>
              </a:rPr>
            </a:br>
            <a:r>
              <a:rPr lang="en-US" sz="1600" b="0" i="0" u="none">
                <a:solidFill>
                  <a:srgbClr val="008000"/>
                </a:solidFill>
                <a:latin typeface="Calibri"/>
                <a:ea typeface="Calibri"/>
                <a:cs typeface="Calibri"/>
                <a:sym typeface="Calibri"/>
              </a:rPr>
              <a:t>(EEL kodekss):</a:t>
            </a:r>
          </a:p>
          <a:p>
            <a:pPr marL="0" marR="0" lvl="0" indent="0" algn="l" rtl="0">
              <a:lnSpc>
                <a:spcPct val="100000"/>
              </a:lnSpc>
              <a:spcBef>
                <a:spcPts val="600"/>
              </a:spcBef>
              <a:spcAft>
                <a:spcPts val="0"/>
              </a:spcAft>
              <a:buClr>
                <a:srgbClr val="009A46"/>
              </a:buClr>
              <a:buSzPct val="100000"/>
              <a:buFont typeface="Noto Sans Symbols"/>
              <a:buChar char="▪"/>
            </a:pPr>
            <a:r>
              <a:rPr lang="en-US" sz="1600" b="0" i="0" u="none">
                <a:solidFill>
                  <a:schemeClr val="dk1"/>
                </a:solidFill>
                <a:latin typeface="Calibri"/>
                <a:ea typeface="Calibri"/>
                <a:cs typeface="Calibri"/>
                <a:sym typeface="Calibri"/>
              </a:rPr>
              <a:t>Brīvprātīgā apņemšanās</a:t>
            </a:r>
          </a:p>
          <a:p>
            <a:pPr marL="0" marR="0" lvl="0" indent="0" algn="l" rtl="0">
              <a:lnSpc>
                <a:spcPct val="100000"/>
              </a:lnSpc>
              <a:spcBef>
                <a:spcPts val="600"/>
              </a:spcBef>
              <a:spcAft>
                <a:spcPts val="0"/>
              </a:spcAft>
              <a:buClr>
                <a:srgbClr val="009A46"/>
              </a:buClr>
              <a:buSzPct val="100000"/>
              <a:buFont typeface="Noto Sans Symbols"/>
              <a:buChar char="▪"/>
            </a:pPr>
            <a:r>
              <a:rPr lang="en-US" sz="1600" b="0" i="0" u="none">
                <a:solidFill>
                  <a:schemeClr val="dk1"/>
                </a:solidFill>
                <a:latin typeface="Calibri"/>
                <a:ea typeface="Calibri"/>
                <a:cs typeface="Calibri"/>
                <a:sym typeface="Calibri"/>
              </a:rPr>
              <a:t>Nav juridiski saistoša</a:t>
            </a:r>
          </a:p>
          <a:p>
            <a:pPr marL="0" marR="0" lvl="0" indent="0" algn="l" rtl="0">
              <a:lnSpc>
                <a:spcPct val="100000"/>
              </a:lnSpc>
              <a:spcBef>
                <a:spcPts val="600"/>
              </a:spcBef>
              <a:spcAft>
                <a:spcPts val="0"/>
              </a:spcAft>
              <a:buClr>
                <a:srgbClr val="009A46"/>
              </a:buClr>
              <a:buSzPct val="100000"/>
              <a:buFont typeface="Noto Sans Symbols"/>
              <a:buChar char="▪"/>
            </a:pPr>
            <a:r>
              <a:rPr lang="en-US" sz="1600" b="0" i="0" u="none">
                <a:solidFill>
                  <a:schemeClr val="dk1"/>
                </a:solidFill>
                <a:latin typeface="Calibri"/>
                <a:ea typeface="Calibri"/>
                <a:cs typeface="Calibri"/>
                <a:sym typeface="Calibri"/>
              </a:rPr>
              <a:t>Izstrādāta Transparense projektā 2014. gadā</a:t>
            </a:r>
          </a:p>
          <a:p>
            <a:pPr marL="0" marR="0" lvl="0" indent="0" algn="l" rtl="0">
              <a:lnSpc>
                <a:spcPct val="100000"/>
              </a:lnSpc>
              <a:spcBef>
                <a:spcPts val="600"/>
              </a:spcBef>
              <a:spcAft>
                <a:spcPts val="0"/>
              </a:spcAft>
              <a:buClr>
                <a:srgbClr val="009A46"/>
              </a:buClr>
              <a:buSzPct val="100000"/>
              <a:buFont typeface="Noto Sans Symbols"/>
              <a:buChar char="▪"/>
            </a:pPr>
            <a:r>
              <a:rPr lang="en-US" sz="1600" b="0" i="0" u="none">
                <a:solidFill>
                  <a:schemeClr val="dk1"/>
                </a:solidFill>
                <a:latin typeface="Calibri"/>
                <a:ea typeface="Calibri"/>
                <a:cs typeface="Calibri"/>
                <a:sym typeface="Calibri"/>
              </a:rPr>
              <a:t>Apstiprinājušas:</a:t>
            </a:r>
          </a:p>
          <a:p>
            <a:pPr marL="719137" marR="0" lvl="1" indent="-363537" algn="l" rtl="0">
              <a:lnSpc>
                <a:spcPct val="100000"/>
              </a:lnSpc>
              <a:spcBef>
                <a:spcPts val="600"/>
              </a:spcBef>
              <a:spcAft>
                <a:spcPts val="0"/>
              </a:spcAft>
              <a:buClr>
                <a:srgbClr val="009A46"/>
              </a:buClr>
              <a:buSzPct val="100000"/>
              <a:buFont typeface="Noto Sans Symbols"/>
              <a:buChar char="▪"/>
            </a:pPr>
            <a:r>
              <a:rPr lang="en-US" sz="1600" b="0" i="0" u="none" strike="noStrike" cap="none">
                <a:solidFill>
                  <a:srgbClr val="008000"/>
                </a:solidFill>
                <a:latin typeface="Calibri"/>
                <a:ea typeface="Calibri"/>
                <a:cs typeface="Calibri"/>
                <a:sym typeface="Calibri"/>
              </a:rPr>
              <a:t>Eiropas energopakalpojumu uzņēmumu asociācija (eu.ESCO) </a:t>
            </a:r>
          </a:p>
          <a:p>
            <a:pPr marL="719137" marR="0" lvl="1" indent="-363537" algn="l" rtl="0">
              <a:lnSpc>
                <a:spcPct val="100000"/>
              </a:lnSpc>
              <a:spcBef>
                <a:spcPts val="600"/>
              </a:spcBef>
              <a:spcAft>
                <a:spcPts val="0"/>
              </a:spcAft>
              <a:buClr>
                <a:srgbClr val="009A46"/>
              </a:buClr>
              <a:buSzPct val="100000"/>
              <a:buFont typeface="Noto Sans Symbols"/>
              <a:buChar char="▪"/>
            </a:pPr>
            <a:r>
              <a:rPr lang="en-US" sz="1600" b="0" i="0" u="none" strike="noStrike" cap="none">
                <a:solidFill>
                  <a:srgbClr val="008000"/>
                </a:solidFill>
                <a:latin typeface="Calibri"/>
                <a:ea typeface="Calibri"/>
                <a:cs typeface="Calibri"/>
                <a:sym typeface="Calibri"/>
              </a:rPr>
              <a:t>Eiropas inteliģento energoefektivitātes pakalpojumu federācija (EIEFPF)</a:t>
            </a:r>
          </a:p>
          <a:p>
            <a:pPr marL="0" marR="0" lvl="0" indent="0" algn="l" rtl="0">
              <a:lnSpc>
                <a:spcPct val="100000"/>
              </a:lnSpc>
              <a:spcBef>
                <a:spcPts val="600"/>
              </a:spcBef>
              <a:spcAft>
                <a:spcPts val="0"/>
              </a:spcAft>
              <a:buClr>
                <a:srgbClr val="009A46"/>
              </a:buClr>
              <a:buSzPct val="100000"/>
              <a:buFont typeface="Noto Sans Symbols"/>
              <a:buChar char="▪"/>
            </a:pPr>
            <a:r>
              <a:rPr lang="en-US" sz="1600" b="0" i="0" u="none">
                <a:solidFill>
                  <a:schemeClr val="dk1"/>
                </a:solidFill>
                <a:latin typeface="Calibri"/>
                <a:ea typeface="Calibri"/>
                <a:cs typeface="Calibri"/>
                <a:sym typeface="Calibri"/>
              </a:rPr>
              <a:t>Vairāk nekā 160 parakstītāji visā Eiropā, ieskaitot 12 nacionālās EEL veicēju apvienības</a:t>
            </a:r>
          </a:p>
          <a:p>
            <a:pPr marL="0" marR="0" lvl="0" indent="0" algn="l" rtl="0">
              <a:lnSpc>
                <a:spcPct val="100000"/>
              </a:lnSpc>
              <a:spcBef>
                <a:spcPts val="600"/>
              </a:spcBef>
              <a:spcAft>
                <a:spcPts val="0"/>
              </a:spcAft>
              <a:buClr>
                <a:schemeClr val="dk1"/>
              </a:buClr>
              <a:buFont typeface="Calibri"/>
              <a:buNone/>
            </a:pPr>
            <a:endParaRPr sz="1600" b="0" i="0" u="none">
              <a:solidFill>
                <a:schemeClr val="dk1"/>
              </a:solidFill>
              <a:latin typeface="Calibri"/>
              <a:ea typeface="Calibri"/>
              <a:cs typeface="Calibri"/>
              <a:sym typeface="Calibri"/>
            </a:endParaRPr>
          </a:p>
          <a:p>
            <a:pPr marL="0" marR="0" lvl="0" indent="0" algn="l" rtl="0">
              <a:lnSpc>
                <a:spcPct val="100000"/>
              </a:lnSpc>
              <a:spcBef>
                <a:spcPts val="600"/>
              </a:spcBef>
              <a:spcAft>
                <a:spcPts val="0"/>
              </a:spcAft>
              <a:buClr>
                <a:schemeClr val="dk1"/>
              </a:buClr>
              <a:buSzPct val="25000"/>
              <a:buFont typeface="Calibri"/>
              <a:buNone/>
            </a:pPr>
            <a:r>
              <a:rPr lang="en-US" sz="1600" b="0" i="0" u="none">
                <a:solidFill>
                  <a:schemeClr val="dk1"/>
                </a:solidFill>
                <a:latin typeface="Calibri"/>
                <a:ea typeface="Calibri"/>
                <a:cs typeface="Calibri"/>
                <a:sym typeface="Calibri"/>
              </a:rPr>
              <a:t>EEL kodeksa galvenā loma – veicināt uzticību par EEL  ES , ņemot vērā projektu dažādību daudzajās dalībvalstīs. </a:t>
            </a:r>
          </a:p>
          <a:p>
            <a:pPr marL="0" marR="0" lvl="0" indent="0" algn="l" rtl="0">
              <a:lnSpc>
                <a:spcPct val="100000"/>
              </a:lnSpc>
              <a:spcBef>
                <a:spcPts val="600"/>
              </a:spcBef>
              <a:spcAft>
                <a:spcPts val="0"/>
              </a:spcAft>
              <a:buClr>
                <a:schemeClr val="dk1"/>
              </a:buClr>
              <a:buSzPct val="25000"/>
              <a:buFont typeface="Calibri"/>
              <a:buNone/>
            </a:pPr>
            <a:r>
              <a:rPr lang="en-US" sz="1600" b="0" i="0" u="none">
                <a:solidFill>
                  <a:schemeClr val="dk1"/>
                </a:solidFill>
                <a:latin typeface="Calibri"/>
                <a:ea typeface="Calibri"/>
                <a:cs typeface="Calibri"/>
                <a:sym typeface="Calibri"/>
              </a:rPr>
              <a:t>ESKO atbilstība kodeksam kalpo kā  šī ESKO īstenojamo EEL projektu minimālā kvalitātes garantija. </a:t>
            </a:r>
          </a:p>
        </p:txBody>
      </p:sp>
      <p:pic>
        <p:nvPicPr>
          <p:cNvPr id="746" name="Shape 746"/>
          <p:cNvPicPr preferRelativeResize="0"/>
          <p:nvPr/>
        </p:nvPicPr>
        <p:blipFill rotWithShape="1">
          <a:blip r:embed="rId3">
            <a:alphaModFix/>
          </a:blip>
          <a:srcRect/>
          <a:stretch/>
        </p:blipFill>
        <p:spPr>
          <a:xfrm>
            <a:off x="7264400" y="38100"/>
            <a:ext cx="1833562" cy="57626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77"/>
        <p:cNvGrpSpPr/>
        <p:nvPr/>
      </p:nvGrpSpPr>
      <p:grpSpPr>
        <a:xfrm>
          <a:off x="0" y="0"/>
          <a:ext cx="0" cy="0"/>
          <a:chOff x="0" y="0"/>
          <a:chExt cx="0" cy="0"/>
        </a:xfrm>
      </p:grpSpPr>
      <p:sp>
        <p:nvSpPr>
          <p:cNvPr id="778" name="Shape 778"/>
          <p:cNvSpPr txBox="1">
            <a:spLocks noGrp="1"/>
          </p:cNvSpPr>
          <p:nvPr>
            <p:ph type="title"/>
          </p:nvPr>
        </p:nvSpPr>
        <p:spPr>
          <a:xfrm>
            <a:off x="107950" y="0"/>
            <a:ext cx="9001125" cy="981074"/>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EEL tiesību normas nacionālajā līmenī</a:t>
            </a:r>
          </a:p>
        </p:txBody>
      </p:sp>
      <p:sp>
        <p:nvSpPr>
          <p:cNvPr id="779" name="Shape 779"/>
          <p:cNvSpPr txBox="1"/>
          <p:nvPr/>
        </p:nvSpPr>
        <p:spPr>
          <a:xfrm>
            <a:off x="7010400" y="66611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7</a:t>
            </a:fld>
            <a:endParaRPr lang="en-US" sz="1400" b="0" i="0" u="none">
              <a:solidFill>
                <a:srgbClr val="009A46"/>
              </a:solidFill>
              <a:latin typeface="Calibri"/>
              <a:ea typeface="Calibri"/>
              <a:cs typeface="Calibri"/>
              <a:sym typeface="Calibri"/>
            </a:endParaRPr>
          </a:p>
        </p:txBody>
      </p:sp>
      <p:sp>
        <p:nvSpPr>
          <p:cNvPr id="780" name="Shape 780"/>
          <p:cNvSpPr txBox="1"/>
          <p:nvPr/>
        </p:nvSpPr>
        <p:spPr>
          <a:xfrm>
            <a:off x="395287" y="1196975"/>
            <a:ext cx="8713786" cy="5040312"/>
          </a:xfrm>
          <a:prstGeom prst="rect">
            <a:avLst/>
          </a:prstGeom>
          <a:noFill/>
          <a:ln>
            <a:noFill/>
          </a:ln>
        </p:spPr>
        <p:txBody>
          <a:bodyPr lIns="36000" tIns="0" rIns="0" bIns="0" anchor="t"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400" b="0" i="0" u="none">
                <a:solidFill>
                  <a:srgbClr val="008000"/>
                </a:solidFill>
                <a:latin typeface="Calibri"/>
                <a:ea typeface="Calibri"/>
                <a:cs typeface="Calibri"/>
                <a:sym typeface="Calibri"/>
              </a:rPr>
              <a:t>                     Latvija:</a:t>
            </a:r>
          </a:p>
          <a:p>
            <a:pPr marL="0" marR="0" lvl="0" indent="0" algn="l" rtl="0">
              <a:lnSpc>
                <a:spcPct val="100000"/>
              </a:lnSpc>
              <a:spcBef>
                <a:spcPts val="600"/>
              </a:spcBef>
              <a:spcAft>
                <a:spcPts val="0"/>
              </a:spcAft>
              <a:buClr>
                <a:srgbClr val="009A46"/>
              </a:buClr>
              <a:buSzPct val="100000"/>
              <a:buFont typeface="Noto Sans Symbols"/>
              <a:buChar char="▪"/>
            </a:pPr>
            <a:r>
              <a:rPr lang="en-US" sz="1800" b="0" i="0" u="none">
                <a:solidFill>
                  <a:srgbClr val="008000"/>
                </a:solidFill>
                <a:latin typeface="Calibri"/>
                <a:ea typeface="Calibri"/>
                <a:cs typeface="Calibri"/>
                <a:sym typeface="Calibri"/>
              </a:rPr>
              <a:t>Likumi un noteikumi, kas veicina EEL sabiedriskajās ēkās:</a:t>
            </a:r>
          </a:p>
          <a:p>
            <a:pPr marL="719137" marR="0" lvl="1" indent="-363537" algn="l" rtl="0">
              <a:lnSpc>
                <a:spcPct val="100000"/>
              </a:lnSpc>
              <a:spcBef>
                <a:spcPts val="600"/>
              </a:spcBef>
              <a:spcAft>
                <a:spcPts val="0"/>
              </a:spcAft>
              <a:buClr>
                <a:srgbClr val="009A46"/>
              </a:buClr>
              <a:buSzPct val="100000"/>
              <a:buFont typeface="Noto Sans Symbols"/>
              <a:buChar char="▪"/>
            </a:pPr>
            <a:r>
              <a:rPr lang="en-US" sz="1600" b="0" i="0" u="none" strike="noStrike" cap="none">
                <a:solidFill>
                  <a:schemeClr val="dk1"/>
                </a:solidFill>
                <a:latin typeface="Calibri"/>
                <a:ea typeface="Calibri"/>
                <a:cs typeface="Calibri"/>
                <a:sym typeface="Calibri"/>
              </a:rPr>
              <a:t>Likumprojekts "Likums par energoefektivitāti", 3. lasījumā Latvijas Saeimā 03.03.2016., drīzumā tiks izsludināts.</a:t>
            </a:r>
          </a:p>
          <a:p>
            <a:pPr marL="719137" marR="0" lvl="1" indent="-363537" algn="l" rtl="0">
              <a:lnSpc>
                <a:spcPct val="100000"/>
              </a:lnSpc>
              <a:spcBef>
                <a:spcPts val="600"/>
              </a:spcBef>
              <a:spcAft>
                <a:spcPts val="0"/>
              </a:spcAft>
              <a:buClr>
                <a:srgbClr val="009A46"/>
              </a:buClr>
              <a:buSzPct val="100000"/>
              <a:buFont typeface="Noto Sans Symbols"/>
              <a:buChar char="▪"/>
            </a:pPr>
            <a:r>
              <a:rPr lang="en-US" sz="1600" b="0" i="0" u="none" strike="noStrike" cap="none">
                <a:solidFill>
                  <a:schemeClr val="dk1"/>
                </a:solidFill>
                <a:latin typeface="Calibri"/>
                <a:ea typeface="Calibri"/>
                <a:cs typeface="Calibri"/>
                <a:sym typeface="Calibri"/>
              </a:rPr>
              <a:t> 2013. gada 9. janvāra Likums par ēku energoefektivitāti</a:t>
            </a:r>
          </a:p>
          <a:p>
            <a:pPr marL="719137" marR="0" lvl="1" indent="-363537" algn="l" rtl="0">
              <a:lnSpc>
                <a:spcPct val="100000"/>
              </a:lnSpc>
              <a:spcBef>
                <a:spcPts val="600"/>
              </a:spcBef>
              <a:spcAft>
                <a:spcPts val="0"/>
              </a:spcAft>
              <a:buClr>
                <a:srgbClr val="009A46"/>
              </a:buClr>
              <a:buSzPct val="100000"/>
              <a:buFont typeface="Noto Sans Symbols"/>
              <a:buChar char="▪"/>
            </a:pPr>
            <a:r>
              <a:rPr lang="en-US" sz="1600" b="0" i="0" u="none" strike="noStrike" cap="none">
                <a:solidFill>
                  <a:schemeClr val="dk1"/>
                </a:solidFill>
                <a:latin typeface="Calibri"/>
                <a:ea typeface="Calibri"/>
                <a:cs typeface="Calibri"/>
                <a:sym typeface="Calibri"/>
              </a:rPr>
              <a:t>Ministru kabineta 2013. gada 9. jūlija noteikumi Nr. 383 "Noteikumi par ēku energosertifikāciju"</a:t>
            </a:r>
          </a:p>
          <a:p>
            <a:pPr marL="719137" marR="0" lvl="1" indent="-363537" algn="l" rtl="0">
              <a:lnSpc>
                <a:spcPct val="100000"/>
              </a:lnSpc>
              <a:spcBef>
                <a:spcPts val="600"/>
              </a:spcBef>
              <a:spcAft>
                <a:spcPts val="0"/>
              </a:spcAft>
              <a:buClr>
                <a:srgbClr val="009A46"/>
              </a:buClr>
              <a:buSzPct val="100000"/>
              <a:buFont typeface="Noto Sans Symbols"/>
              <a:buChar char="▪"/>
            </a:pPr>
            <a:r>
              <a:rPr lang="en-US" sz="1600" b="0" i="0" u="none" strike="noStrike" cap="none">
                <a:solidFill>
                  <a:schemeClr val="dk1"/>
                </a:solidFill>
                <a:latin typeface="Calibri"/>
                <a:ea typeface="Calibri"/>
                <a:cs typeface="Calibri"/>
                <a:sym typeface="Calibri"/>
              </a:rPr>
              <a:t>Ministru kabineta 2013. gada 25. jūnija noteikumi Nr. 348 "Ēku energoefektivitātes aprēķina metode"</a:t>
            </a:r>
          </a:p>
          <a:p>
            <a:pPr marL="719137" marR="0" lvl="1" indent="-363537" algn="l" rtl="0">
              <a:lnSpc>
                <a:spcPct val="100000"/>
              </a:lnSpc>
              <a:spcBef>
                <a:spcPts val="600"/>
              </a:spcBef>
              <a:spcAft>
                <a:spcPts val="0"/>
              </a:spcAft>
              <a:buClr>
                <a:srgbClr val="009A46"/>
              </a:buClr>
              <a:buSzPct val="100000"/>
              <a:buFont typeface="Noto Sans Symbols"/>
              <a:buChar char="▪"/>
            </a:pPr>
            <a:r>
              <a:rPr lang="en-US" sz="1600" b="0" i="0" u="none" strike="noStrike" cap="none">
                <a:solidFill>
                  <a:schemeClr val="dk1"/>
                </a:solidFill>
                <a:latin typeface="Calibri"/>
                <a:ea typeface="Calibri"/>
                <a:cs typeface="Calibri"/>
                <a:sym typeface="Calibri"/>
              </a:rPr>
              <a:t>Ministru kabineta 2013. gada 9. jūlija noteikumi Nr. 382 "Noteikumi par neatkarīgajiem ekspertiem ēku energoefektivitātes jomā"</a:t>
            </a:r>
          </a:p>
          <a:p>
            <a:pPr marL="719137" marR="0" lvl="1" indent="-363537" algn="l" rtl="0">
              <a:lnSpc>
                <a:spcPct val="100000"/>
              </a:lnSpc>
              <a:spcBef>
                <a:spcPts val="600"/>
              </a:spcBef>
              <a:spcAft>
                <a:spcPts val="0"/>
              </a:spcAft>
              <a:buClr>
                <a:srgbClr val="009A46"/>
              </a:buClr>
              <a:buSzPct val="100000"/>
              <a:buFont typeface="Noto Sans Symbols"/>
              <a:buChar char="▪"/>
            </a:pPr>
            <a:r>
              <a:rPr lang="en-US" sz="1600" b="0" i="0" u="none" strike="noStrike" cap="none">
                <a:solidFill>
                  <a:schemeClr val="dk1"/>
                </a:solidFill>
                <a:latin typeface="Calibri"/>
                <a:ea typeface="Calibri"/>
                <a:cs typeface="Calibri"/>
                <a:sym typeface="Calibri"/>
              </a:rPr>
              <a:t>Ministru kabineta 2010. gada 28. septembra noteikumi Nr. 907 "Noteikumi par dzīvojamo ēku, to aprīkojuma un komunikāciju pārbaudi, ēku apkopi un remontu"</a:t>
            </a:r>
          </a:p>
          <a:p>
            <a:pPr marL="0" marR="0" lvl="0" indent="0" algn="l" rtl="0">
              <a:lnSpc>
                <a:spcPct val="100000"/>
              </a:lnSpc>
              <a:spcBef>
                <a:spcPts val="600"/>
              </a:spcBef>
              <a:spcAft>
                <a:spcPts val="0"/>
              </a:spcAft>
              <a:buClr>
                <a:srgbClr val="009A46"/>
              </a:buClr>
              <a:buSzPct val="100000"/>
              <a:buFont typeface="Noto Sans Symbols"/>
              <a:buChar char="▪"/>
            </a:pPr>
            <a:r>
              <a:rPr lang="en-US" sz="1800" b="0" i="0" u="none">
                <a:solidFill>
                  <a:srgbClr val="008000"/>
                </a:solidFill>
                <a:latin typeface="Calibri"/>
                <a:ea typeface="Calibri"/>
                <a:cs typeface="Calibri"/>
                <a:sym typeface="Calibri"/>
              </a:rPr>
              <a:t>Likumi un noteikumi, kas regulē publiskā iepirkuma procesu</a:t>
            </a:r>
          </a:p>
          <a:p>
            <a:pPr marL="719137" marR="0" lvl="1" indent="-363537" algn="l" rtl="0">
              <a:lnSpc>
                <a:spcPct val="100000"/>
              </a:lnSpc>
              <a:spcBef>
                <a:spcPts val="600"/>
              </a:spcBef>
              <a:spcAft>
                <a:spcPts val="0"/>
              </a:spcAft>
              <a:buClr>
                <a:srgbClr val="009A46"/>
              </a:buClr>
              <a:buSzPct val="100000"/>
              <a:buFont typeface="Noto Sans Symbols"/>
              <a:buChar char="▪"/>
            </a:pPr>
            <a:r>
              <a:rPr lang="en-US" sz="1600" b="0" i="0" u="none" strike="noStrike" cap="none">
                <a:solidFill>
                  <a:schemeClr val="dk1"/>
                </a:solidFill>
                <a:latin typeface="Calibri"/>
                <a:ea typeface="Calibri"/>
                <a:cs typeface="Calibri"/>
                <a:sym typeface="Calibri"/>
              </a:rPr>
              <a:t> 2006. gada 1. maija Publisko iepirkumu likums</a:t>
            </a:r>
          </a:p>
          <a:p>
            <a:pPr marL="719137" marR="0" lvl="1" indent="-363537" algn="l" rtl="0">
              <a:lnSpc>
                <a:spcPct val="100000"/>
              </a:lnSpc>
              <a:spcBef>
                <a:spcPts val="600"/>
              </a:spcBef>
              <a:spcAft>
                <a:spcPts val="0"/>
              </a:spcAft>
              <a:buClr>
                <a:srgbClr val="009A46"/>
              </a:buClr>
              <a:buSzPct val="100000"/>
              <a:buFont typeface="Noto Sans Symbols"/>
              <a:buChar char="▪"/>
            </a:pPr>
            <a:r>
              <a:rPr lang="en-US" sz="1600" b="0" i="0" u="none" strike="noStrike" cap="none">
                <a:solidFill>
                  <a:schemeClr val="dk1"/>
                </a:solidFill>
                <a:latin typeface="Calibri"/>
                <a:ea typeface="Calibri"/>
                <a:cs typeface="Calibri"/>
                <a:sym typeface="Calibri"/>
              </a:rPr>
              <a:t> 2009. gada 1. oktobra Publiskās un privātās partnerības likums</a:t>
            </a:r>
          </a:p>
          <a:p>
            <a:pPr marL="0" marR="0" lvl="0" indent="0" algn="l" rtl="0">
              <a:lnSpc>
                <a:spcPct val="100000"/>
              </a:lnSpc>
              <a:spcBef>
                <a:spcPts val="0"/>
              </a:spcBef>
              <a:spcAft>
                <a:spcPts val="0"/>
              </a:spcAft>
              <a:buNone/>
            </a:pPr>
            <a:endParaRPr sz="2000" b="0" i="0" u="none" strike="noStrike" cap="none">
              <a:solidFill>
                <a:srgbClr val="008000"/>
              </a:solidFill>
              <a:latin typeface="Calibri"/>
              <a:ea typeface="Calibri"/>
              <a:cs typeface="Calibri"/>
              <a:sym typeface="Calibri"/>
            </a:endParaRPr>
          </a:p>
        </p:txBody>
      </p:sp>
      <p:pic>
        <p:nvPicPr>
          <p:cNvPr id="781" name="Shape 781"/>
          <p:cNvPicPr preferRelativeResize="0"/>
          <p:nvPr/>
        </p:nvPicPr>
        <p:blipFill rotWithShape="1">
          <a:blip r:embed="rId3">
            <a:alphaModFix/>
          </a:blip>
          <a:srcRect/>
          <a:stretch/>
        </p:blipFill>
        <p:spPr>
          <a:xfrm>
            <a:off x="7264400" y="38100"/>
            <a:ext cx="1833562" cy="576262"/>
          </a:xfrm>
          <a:prstGeom prst="rect">
            <a:avLst/>
          </a:prstGeom>
          <a:noFill/>
          <a:ln>
            <a:noFill/>
          </a:ln>
        </p:spPr>
      </p:pic>
      <p:pic>
        <p:nvPicPr>
          <p:cNvPr id="782" name="Shape 782" descr="Latvijas karogs"/>
          <p:cNvPicPr preferRelativeResize="0"/>
          <p:nvPr/>
        </p:nvPicPr>
        <p:blipFill rotWithShape="1">
          <a:blip r:embed="rId4">
            <a:alphaModFix/>
          </a:blip>
          <a:srcRect/>
          <a:stretch/>
        </p:blipFill>
        <p:spPr>
          <a:xfrm>
            <a:off x="395287" y="866775"/>
            <a:ext cx="1317624" cy="658812"/>
          </a:xfrm>
          <a:prstGeom prst="rect">
            <a:avLst/>
          </a:prstGeom>
          <a:noFill/>
          <a:ln w="9525" cap="flat" cmpd="sng">
            <a:solidFill>
              <a:schemeClr val="dk1"/>
            </a:solidFill>
            <a:prstDash val="solid"/>
            <a:miter/>
            <a:headEnd type="none" w="med" len="med"/>
            <a:tailEnd type="none" w="med" len="me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86"/>
        <p:cNvGrpSpPr/>
        <p:nvPr/>
      </p:nvGrpSpPr>
      <p:grpSpPr>
        <a:xfrm>
          <a:off x="0" y="0"/>
          <a:ext cx="0" cy="0"/>
          <a:chOff x="0" y="0"/>
          <a:chExt cx="0" cy="0"/>
        </a:xfrm>
      </p:grpSpPr>
      <p:sp>
        <p:nvSpPr>
          <p:cNvPr id="787" name="Shape 787"/>
          <p:cNvSpPr txBox="1">
            <a:spLocks noGrp="1"/>
          </p:cNvSpPr>
          <p:nvPr>
            <p:ph type="title"/>
          </p:nvPr>
        </p:nvSpPr>
        <p:spPr>
          <a:xfrm>
            <a:off x="107950" y="0"/>
            <a:ext cx="9001125" cy="981074"/>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EEL tiesību normas Latvijā:</a:t>
            </a:r>
          </a:p>
        </p:txBody>
      </p:sp>
      <p:sp>
        <p:nvSpPr>
          <p:cNvPr id="788" name="Shape 788"/>
          <p:cNvSpPr txBox="1"/>
          <p:nvPr/>
        </p:nvSpPr>
        <p:spPr>
          <a:xfrm>
            <a:off x="7010400" y="66611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8</a:t>
            </a:fld>
            <a:endParaRPr lang="en-US" sz="1400" b="0" i="0" u="none">
              <a:solidFill>
                <a:srgbClr val="009A46"/>
              </a:solidFill>
              <a:latin typeface="Calibri"/>
              <a:ea typeface="Calibri"/>
              <a:cs typeface="Calibri"/>
              <a:sym typeface="Calibri"/>
            </a:endParaRPr>
          </a:p>
        </p:txBody>
      </p:sp>
      <p:sp>
        <p:nvSpPr>
          <p:cNvPr id="789" name="Shape 789"/>
          <p:cNvSpPr txBox="1"/>
          <p:nvPr/>
        </p:nvSpPr>
        <p:spPr>
          <a:xfrm>
            <a:off x="179386" y="765175"/>
            <a:ext cx="8713786" cy="5400675"/>
          </a:xfrm>
          <a:prstGeom prst="rect">
            <a:avLst/>
          </a:prstGeom>
          <a:noFill/>
          <a:ln>
            <a:noFill/>
          </a:ln>
        </p:spPr>
        <p:txBody>
          <a:bodyPr lIns="36000" tIns="0" rIns="0" bIns="0" anchor="t" anchorCtr="0">
            <a:noAutofit/>
          </a:bodyPr>
          <a:lstStyle/>
          <a:p>
            <a:pPr marL="358775" marR="0" lvl="1" indent="-358775" algn="l" rtl="0">
              <a:lnSpc>
                <a:spcPct val="100000"/>
              </a:lnSpc>
              <a:spcBef>
                <a:spcPts val="0"/>
              </a:spcBef>
              <a:spcAft>
                <a:spcPts val="0"/>
              </a:spcAft>
              <a:buClr>
                <a:srgbClr val="009A46"/>
              </a:buClr>
              <a:buSzPct val="100000"/>
              <a:buFont typeface="Noto Sans Symbols"/>
              <a:buChar char="▪"/>
            </a:pPr>
            <a:r>
              <a:rPr lang="en-US" sz="1600" b="0" i="0" u="none" strike="noStrike" cap="none">
                <a:solidFill>
                  <a:schemeClr val="dk1"/>
                </a:solidFill>
                <a:latin typeface="Calibri"/>
                <a:ea typeface="Calibri"/>
                <a:cs typeface="Calibri"/>
                <a:sym typeface="Calibri"/>
              </a:rPr>
              <a:t>Likumprojekts "Likums par energoefektivitāti", 3. lasījumā apstiprināts Latvijas Saeimā 03.03.2016., drīzumā tiks izsludināts – paredz normas attiecībā uz Energoefektivitātes pakalpojumiem”:</a:t>
            </a:r>
          </a:p>
          <a:p>
            <a:pPr marL="358775" marR="0" lvl="1" indent="-358775" algn="l" rtl="0">
              <a:lnSpc>
                <a:spcPct val="100000"/>
              </a:lnSpc>
              <a:spcBef>
                <a:spcPts val="600"/>
              </a:spcBef>
              <a:spcAft>
                <a:spcPts val="0"/>
              </a:spcAft>
              <a:buClr>
                <a:srgbClr val="008000"/>
              </a:buClr>
              <a:buSzPct val="25000"/>
              <a:buFont typeface="Calibri"/>
              <a:buNone/>
            </a:pPr>
            <a:r>
              <a:rPr lang="en-US" sz="2000" b="0" i="0" u="none" strike="noStrike" cap="none">
                <a:solidFill>
                  <a:srgbClr val="008000"/>
                </a:solidFill>
                <a:latin typeface="Calibri"/>
                <a:ea typeface="Calibri"/>
                <a:cs typeface="Calibri"/>
                <a:sym typeface="Calibri"/>
              </a:rPr>
              <a:t>	- </a:t>
            </a:r>
            <a:r>
              <a:rPr lang="en-US" sz="1600" b="0" i="0" u="none" strike="noStrike" cap="none">
                <a:solidFill>
                  <a:schemeClr val="dk1"/>
                </a:solidFill>
                <a:latin typeface="Calibri"/>
                <a:ea typeface="Calibri"/>
                <a:cs typeface="Calibri"/>
                <a:sym typeface="Calibri"/>
              </a:rPr>
              <a:t>Ja energoefektivitātes pakalpojuma saņēmējs ir valsts vai pašvaldība, attiecīgo līgumu slēdz uz laiku, kas nepārsniedz 20 gadus;</a:t>
            </a:r>
          </a:p>
          <a:p>
            <a:pPr marL="358775" marR="0" lvl="1" indent="-358775" algn="l" rtl="0">
              <a:lnSpc>
                <a:spcPct val="100000"/>
              </a:lnSpc>
              <a:spcBef>
                <a:spcPts val="600"/>
              </a:spcBef>
              <a:spcAft>
                <a:spcPts val="0"/>
              </a:spcAft>
              <a:buClr>
                <a:schemeClr val="dk1"/>
              </a:buClr>
              <a:buSzPct val="25000"/>
              <a:buFont typeface="Calibri"/>
              <a:buNone/>
            </a:pPr>
            <a:r>
              <a:rPr lang="en-US" sz="1600" b="0" i="0" u="none" strike="noStrike" cap="none">
                <a:solidFill>
                  <a:schemeClr val="dk1"/>
                </a:solidFill>
                <a:latin typeface="Calibri"/>
                <a:ea typeface="Calibri"/>
                <a:cs typeface="Calibri"/>
                <a:sym typeface="Calibri"/>
              </a:rPr>
              <a:t>	-  Energoefektivitātes pakalpojumu līgumā iekļaujamā informācija:</a:t>
            </a:r>
          </a:p>
          <a:p>
            <a:pPr marL="358775" marR="0" lvl="1" indent="-358775" algn="l" rtl="0">
              <a:lnSpc>
                <a:spcPct val="100000"/>
              </a:lnSpc>
              <a:spcBef>
                <a:spcPts val="600"/>
              </a:spcBef>
              <a:spcAft>
                <a:spcPts val="0"/>
              </a:spcAft>
              <a:buClr>
                <a:schemeClr val="dk1"/>
              </a:buClr>
              <a:buFont typeface="Calibri"/>
              <a:buNone/>
            </a:pPr>
            <a:endParaRPr sz="16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1600" b="0" i="0" u="none" strike="noStrike" cap="none">
              <a:solidFill>
                <a:schemeClr val="dk1"/>
              </a:solidFill>
              <a:latin typeface="Calibri"/>
              <a:ea typeface="Calibri"/>
              <a:cs typeface="Calibri"/>
              <a:sym typeface="Calibri"/>
            </a:endParaRPr>
          </a:p>
        </p:txBody>
      </p:sp>
      <p:pic>
        <p:nvPicPr>
          <p:cNvPr id="790" name="Shape 790"/>
          <p:cNvPicPr preferRelativeResize="0"/>
          <p:nvPr/>
        </p:nvPicPr>
        <p:blipFill rotWithShape="1">
          <a:blip r:embed="rId3">
            <a:alphaModFix/>
          </a:blip>
          <a:srcRect/>
          <a:stretch/>
        </p:blipFill>
        <p:spPr>
          <a:xfrm>
            <a:off x="7264400" y="38100"/>
            <a:ext cx="1833562" cy="576262"/>
          </a:xfrm>
          <a:prstGeom prst="rect">
            <a:avLst/>
          </a:prstGeom>
          <a:noFill/>
          <a:ln>
            <a:noFill/>
          </a:ln>
        </p:spPr>
      </p:pic>
      <p:pic>
        <p:nvPicPr>
          <p:cNvPr id="791" name="Shape 791" descr="Latvijas karogs"/>
          <p:cNvPicPr preferRelativeResize="0"/>
          <p:nvPr/>
        </p:nvPicPr>
        <p:blipFill rotWithShape="1">
          <a:blip r:embed="rId4">
            <a:alphaModFix/>
          </a:blip>
          <a:srcRect/>
          <a:stretch/>
        </p:blipFill>
        <p:spPr>
          <a:xfrm>
            <a:off x="5219700" y="115886"/>
            <a:ext cx="1317624" cy="658812"/>
          </a:xfrm>
          <a:prstGeom prst="rect">
            <a:avLst/>
          </a:prstGeom>
          <a:noFill/>
          <a:ln w="9525" cap="flat" cmpd="sng">
            <a:solidFill>
              <a:schemeClr val="dk1"/>
            </a:solidFill>
            <a:prstDash val="solid"/>
            <a:miter/>
            <a:headEnd type="none" w="med" len="med"/>
            <a:tailEnd type="none" w="med" len="med"/>
          </a:ln>
        </p:spPr>
      </p:pic>
      <p:sp>
        <p:nvSpPr>
          <p:cNvPr id="792" name="Shape 792"/>
          <p:cNvSpPr txBox="1"/>
          <p:nvPr/>
        </p:nvSpPr>
        <p:spPr>
          <a:xfrm>
            <a:off x="755650" y="2565400"/>
            <a:ext cx="7993062" cy="3538537"/>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1400" b="0" i="0" u="none">
                <a:solidFill>
                  <a:schemeClr val="dk1"/>
                </a:solidFill>
                <a:latin typeface="Calibri"/>
                <a:ea typeface="Calibri"/>
                <a:cs typeface="Calibri"/>
                <a:sym typeface="Calibri"/>
              </a:rPr>
              <a:t>1) īstenojamo energoefektivitātes uzlabošanas pasākumu saraksts, ieviešanas plāns un tāme; </a:t>
            </a:r>
          </a:p>
          <a:p>
            <a:pPr marL="0" marR="0" lvl="0" indent="0" algn="l" rtl="0">
              <a:lnSpc>
                <a:spcPct val="100000"/>
              </a:lnSpc>
              <a:spcBef>
                <a:spcPts val="0"/>
              </a:spcBef>
              <a:spcAft>
                <a:spcPts val="0"/>
              </a:spcAft>
              <a:buClr>
                <a:schemeClr val="dk1"/>
              </a:buClr>
              <a:buSzPct val="25000"/>
              <a:buFont typeface="Calibri"/>
              <a:buNone/>
            </a:pPr>
            <a:r>
              <a:rPr lang="en-US" sz="1400" b="0" i="0" u="none">
                <a:solidFill>
                  <a:schemeClr val="dk1"/>
                </a:solidFill>
                <a:latin typeface="Calibri"/>
                <a:ea typeface="Calibri"/>
                <a:cs typeface="Calibri"/>
                <a:sym typeface="Calibri"/>
              </a:rPr>
              <a:t>2) garantētais enerģijas ietaupījums, kas jāpanāk, īstenojot līgumā noteiktos energoefektivitātes uzlabošanas pasākumus, un tā konstatēšanas termiņi; </a:t>
            </a:r>
          </a:p>
          <a:p>
            <a:pPr marL="0" marR="0" lvl="0" indent="0" algn="l" rtl="0">
              <a:lnSpc>
                <a:spcPct val="100000"/>
              </a:lnSpc>
              <a:spcBef>
                <a:spcPts val="0"/>
              </a:spcBef>
              <a:spcAft>
                <a:spcPts val="0"/>
              </a:spcAft>
              <a:buClr>
                <a:schemeClr val="dk1"/>
              </a:buClr>
              <a:buSzPct val="25000"/>
              <a:buFont typeface="Calibri"/>
              <a:buNone/>
            </a:pPr>
            <a:r>
              <a:rPr lang="en-US" sz="1400" b="0" i="0" u="none">
                <a:solidFill>
                  <a:schemeClr val="dk1"/>
                </a:solidFill>
                <a:latin typeface="Calibri"/>
                <a:ea typeface="Calibri"/>
                <a:cs typeface="Calibri"/>
                <a:sym typeface="Calibri"/>
              </a:rPr>
              <a:t>3) noteikumi par panākto garantēto ietaupījumu mērījumiem un to kvalitātes pārbaudēm; </a:t>
            </a:r>
          </a:p>
          <a:p>
            <a:pPr marL="0" marR="0" lvl="0" indent="0" algn="l" rtl="0">
              <a:lnSpc>
                <a:spcPct val="100000"/>
              </a:lnSpc>
              <a:spcBef>
                <a:spcPts val="0"/>
              </a:spcBef>
              <a:spcAft>
                <a:spcPts val="0"/>
              </a:spcAft>
              <a:buClr>
                <a:schemeClr val="dk1"/>
              </a:buClr>
              <a:buSzPct val="25000"/>
              <a:buFont typeface="Calibri"/>
              <a:buNone/>
            </a:pPr>
            <a:r>
              <a:rPr lang="en-US" sz="1400" b="0" i="0" u="none">
                <a:solidFill>
                  <a:schemeClr val="dk1"/>
                </a:solidFill>
                <a:latin typeface="Calibri"/>
                <a:ea typeface="Calibri"/>
                <a:cs typeface="Calibri"/>
                <a:sym typeface="Calibri"/>
              </a:rPr>
              <a:t>4) līguma darbības termiņš un starpposma pārskata sniegšanas termiņi, līguma laušanas nosacījumi un termiņi; </a:t>
            </a:r>
          </a:p>
          <a:p>
            <a:pPr marL="0" marR="0" lvl="0" indent="0" algn="l" rtl="0">
              <a:lnSpc>
                <a:spcPct val="100000"/>
              </a:lnSpc>
              <a:spcBef>
                <a:spcPts val="0"/>
              </a:spcBef>
              <a:spcAft>
                <a:spcPts val="0"/>
              </a:spcAft>
              <a:buClr>
                <a:schemeClr val="dk1"/>
              </a:buClr>
              <a:buSzPct val="25000"/>
              <a:buFont typeface="Calibri"/>
              <a:buNone/>
            </a:pPr>
            <a:r>
              <a:rPr lang="en-US" sz="1400" b="0" i="0" u="none">
                <a:solidFill>
                  <a:schemeClr val="dk1"/>
                </a:solidFill>
                <a:latin typeface="Calibri"/>
                <a:ea typeface="Calibri"/>
                <a:cs typeface="Calibri"/>
                <a:sym typeface="Calibri"/>
              </a:rPr>
              <a:t>5) līgumslēdzēju pušu pienākumi, tostarp energoefektivitātes pakalpojumu sniedzēja pienākums, slēdzot apakšuzņēmuma līgumu ar trešajām personām, tajā ietvert noslēgtajam energoefektivitātes pakalpojuma līgumam līdzvērtīgas prasības, un sankcijas pienākumu neizpildes gadījumā; </a:t>
            </a:r>
          </a:p>
          <a:p>
            <a:pPr marL="0" marR="0" lvl="0" indent="0" algn="l" rtl="0">
              <a:lnSpc>
                <a:spcPct val="100000"/>
              </a:lnSpc>
              <a:spcBef>
                <a:spcPts val="0"/>
              </a:spcBef>
              <a:spcAft>
                <a:spcPts val="0"/>
              </a:spcAft>
              <a:buClr>
                <a:schemeClr val="dk1"/>
              </a:buClr>
              <a:buSzPct val="25000"/>
              <a:buFont typeface="Calibri"/>
              <a:buNone/>
            </a:pPr>
            <a:r>
              <a:rPr lang="en-US" sz="1400" b="0" i="0" u="none">
                <a:solidFill>
                  <a:schemeClr val="dk1"/>
                </a:solidFill>
                <a:latin typeface="Calibri"/>
                <a:ea typeface="Calibri"/>
                <a:cs typeface="Calibri"/>
                <a:sym typeface="Calibri"/>
              </a:rPr>
              <a:t>6) kārtība, kādā dokumentē visas projekta laikā veiktās izmaiņas energoefektivitātes uzlabošanas pasākumos, to ieviešanas plānā un tāmē; 	</a:t>
            </a:r>
          </a:p>
          <a:p>
            <a:pPr marL="0" marR="0" lvl="0" indent="0" algn="l" rtl="0">
              <a:lnSpc>
                <a:spcPct val="100000"/>
              </a:lnSpc>
              <a:spcBef>
                <a:spcPts val="0"/>
              </a:spcBef>
              <a:spcAft>
                <a:spcPts val="0"/>
              </a:spcAft>
              <a:buClr>
                <a:schemeClr val="dk1"/>
              </a:buClr>
              <a:buSzPct val="25000"/>
              <a:buFont typeface="Calibri"/>
              <a:buNone/>
            </a:pPr>
            <a:r>
              <a:rPr lang="en-US" sz="1400" b="0" i="0" u="none">
                <a:solidFill>
                  <a:schemeClr val="dk1"/>
                </a:solidFill>
                <a:latin typeface="Calibri"/>
                <a:ea typeface="Calibri"/>
                <a:cs typeface="Calibri"/>
                <a:sym typeface="Calibri"/>
              </a:rPr>
              <a:t>7) projekta finansiālās ietekmes un panāktā naudas ietaupījuma, tai skaitā pakalpojumu sniedzēja atlīdzības, sadalījums starp līgumslēdzējām pusēm; 	</a:t>
            </a:r>
          </a:p>
          <a:p>
            <a:pPr marL="0" marR="0" lvl="0" indent="0" algn="l" rtl="0">
              <a:lnSpc>
                <a:spcPct val="100000"/>
              </a:lnSpc>
              <a:spcBef>
                <a:spcPts val="0"/>
              </a:spcBef>
              <a:spcAft>
                <a:spcPts val="0"/>
              </a:spcAft>
              <a:buClr>
                <a:schemeClr val="dk1"/>
              </a:buClr>
              <a:buSzPct val="25000"/>
              <a:buFont typeface="Calibri"/>
              <a:buNone/>
            </a:pPr>
            <a:r>
              <a:rPr lang="en-US" sz="1400" b="0" i="0" u="none">
                <a:solidFill>
                  <a:schemeClr val="dk1"/>
                </a:solidFill>
                <a:latin typeface="Calibri"/>
                <a:ea typeface="Calibri"/>
                <a:cs typeface="Calibri"/>
                <a:sym typeface="Calibri"/>
              </a:rPr>
              <a:t>8) noteikumi, kas paskaidro, kā rīkoties gadījumos, kad pamatnosacījumu maiņa skar līguma saturu un iznākumu (ja mainās enerģijas cenas, iekārtas lietošanas intensitāte). 	</a:t>
            </a:r>
          </a:p>
          <a:p>
            <a:pPr marL="0" marR="0" lvl="0" indent="0" algn="l" rtl="0">
              <a:lnSpc>
                <a:spcPct val="100000"/>
              </a:lnSpc>
              <a:spcBef>
                <a:spcPts val="0"/>
              </a:spcBef>
              <a:spcAft>
                <a:spcPts val="0"/>
              </a:spcAft>
              <a:buNone/>
            </a:pPr>
            <a:endParaRPr sz="1400" b="0" i="0" u="none">
              <a:solidFill>
                <a:schemeClr val="dk1"/>
              </a:solidFill>
              <a:latin typeface="Calibri"/>
              <a:ea typeface="Calibri"/>
              <a:cs typeface="Calibri"/>
              <a:sym typeface="Calibri"/>
            </a:endParaRPr>
          </a:p>
        </p:txBody>
      </p:sp>
      <p:sp>
        <p:nvSpPr>
          <p:cNvPr id="793" name="Shape 793"/>
          <p:cNvSpPr txBox="1"/>
          <p:nvPr/>
        </p:nvSpPr>
        <p:spPr>
          <a:xfrm>
            <a:off x="539750" y="5934075"/>
            <a:ext cx="7993062" cy="61594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1600" b="0" i="0" u="none">
                <a:solidFill>
                  <a:schemeClr val="dk1"/>
                </a:solidFill>
                <a:latin typeface="Calibri"/>
                <a:ea typeface="Calibri"/>
                <a:cs typeface="Calibri"/>
                <a:sym typeface="Calibri"/>
              </a:rPr>
              <a:t>- Energoefektivitātes pakalpojumu izmaksas nevar iekļaut sabiedrisko pakalpojumu tarifos (cenās). </a:t>
            </a:r>
            <a:r>
              <a:rPr lang="en-US" sz="1800" b="0" i="0" u="none">
                <a:solidFill>
                  <a:schemeClr val="dk1"/>
                </a:solidFill>
                <a:latin typeface="Calibri"/>
                <a:ea typeface="Calibri"/>
                <a:cs typeface="Calibri"/>
                <a:sym typeface="Calibri"/>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7"/>
        <p:cNvGrpSpPr/>
        <p:nvPr/>
      </p:nvGrpSpPr>
      <p:grpSpPr>
        <a:xfrm>
          <a:off x="0" y="0"/>
          <a:ext cx="0" cy="0"/>
          <a:chOff x="0" y="0"/>
          <a:chExt cx="0" cy="0"/>
        </a:xfrm>
      </p:grpSpPr>
      <p:sp>
        <p:nvSpPr>
          <p:cNvPr id="798" name="Shape 798"/>
          <p:cNvSpPr txBox="1">
            <a:spLocks noGrp="1"/>
          </p:cNvSpPr>
          <p:nvPr>
            <p:ph type="title"/>
          </p:nvPr>
        </p:nvSpPr>
        <p:spPr>
          <a:xfrm>
            <a:off x="107950" y="0"/>
            <a:ext cx="9001125" cy="981074"/>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8000"/>
              </a:buClr>
              <a:buSzPct val="25000"/>
              <a:buFont typeface="Calibri"/>
              <a:buNone/>
            </a:pPr>
            <a:r>
              <a:rPr lang="en-US" sz="2800" b="0" i="0" u="none" strike="noStrike" cap="none">
                <a:solidFill>
                  <a:srgbClr val="008000"/>
                </a:solidFill>
                <a:latin typeface="Calibri"/>
                <a:ea typeface="Calibri"/>
                <a:cs typeface="Calibri"/>
                <a:sym typeface="Calibri"/>
              </a:rPr>
              <a:t>EEL tiesību normas Latvijā:</a:t>
            </a:r>
          </a:p>
        </p:txBody>
      </p:sp>
      <p:sp>
        <p:nvSpPr>
          <p:cNvPr id="799" name="Shape 799"/>
          <p:cNvSpPr txBox="1"/>
          <p:nvPr/>
        </p:nvSpPr>
        <p:spPr>
          <a:xfrm>
            <a:off x="7010400" y="6661150"/>
            <a:ext cx="2133599" cy="196850"/>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009A46"/>
              </a:buClr>
              <a:buSzPct val="25000"/>
              <a:buFont typeface="Calibri"/>
              <a:buNone/>
            </a:pPr>
            <a:r>
              <a:rPr lang="en-US" sz="1400" b="0" i="0" u="none">
                <a:solidFill>
                  <a:srgbClr val="009A46"/>
                </a:solidFill>
                <a:latin typeface="Calibri"/>
                <a:ea typeface="Calibri"/>
                <a:cs typeface="Calibri"/>
                <a:sym typeface="Calibri"/>
              </a:rPr>
              <a:t>Slaids Nr. </a:t>
            </a:r>
            <a:fld id="{00000000-1234-1234-1234-123412341234}" type="slidenum">
              <a:rPr lang="en-US" sz="1400" b="0" i="0" u="none">
                <a:solidFill>
                  <a:srgbClr val="009A46"/>
                </a:solidFill>
                <a:latin typeface="Calibri"/>
                <a:ea typeface="Calibri"/>
                <a:cs typeface="Calibri"/>
                <a:sym typeface="Calibri"/>
              </a:rPr>
              <a:t>9</a:t>
            </a:fld>
            <a:endParaRPr lang="en-US" sz="1400" b="0" i="0" u="none">
              <a:solidFill>
                <a:srgbClr val="009A46"/>
              </a:solidFill>
              <a:latin typeface="Calibri"/>
              <a:ea typeface="Calibri"/>
              <a:cs typeface="Calibri"/>
              <a:sym typeface="Calibri"/>
            </a:endParaRPr>
          </a:p>
        </p:txBody>
      </p:sp>
      <p:sp>
        <p:nvSpPr>
          <p:cNvPr id="800" name="Shape 800"/>
          <p:cNvSpPr txBox="1"/>
          <p:nvPr/>
        </p:nvSpPr>
        <p:spPr>
          <a:xfrm>
            <a:off x="179386" y="908050"/>
            <a:ext cx="8713786" cy="5257799"/>
          </a:xfrm>
          <a:prstGeom prst="rect">
            <a:avLst/>
          </a:prstGeom>
          <a:noFill/>
          <a:ln>
            <a:noFill/>
          </a:ln>
        </p:spPr>
        <p:txBody>
          <a:bodyPr lIns="36000" tIns="0" rIns="0" bIns="0" anchor="t" anchorCtr="0">
            <a:noAutofit/>
          </a:bodyPr>
          <a:lstStyle/>
          <a:p>
            <a:pPr marL="358775" marR="0" lvl="1" indent="-358775" algn="l" rtl="0">
              <a:lnSpc>
                <a:spcPct val="100000"/>
              </a:lnSpc>
              <a:spcBef>
                <a:spcPts val="0"/>
              </a:spcBef>
              <a:spcAft>
                <a:spcPts val="0"/>
              </a:spcAft>
              <a:buClr>
                <a:srgbClr val="009A46"/>
              </a:buClr>
              <a:buSzPct val="100000"/>
              <a:buFont typeface="Noto Sans Symbols"/>
              <a:buChar char="▪"/>
            </a:pPr>
            <a:r>
              <a:rPr lang="en-US" sz="1600" b="0" i="0" u="none" strike="noStrike" cap="none">
                <a:solidFill>
                  <a:schemeClr val="dk1"/>
                </a:solidFill>
                <a:latin typeface="Calibri"/>
                <a:ea typeface="Calibri"/>
                <a:cs typeface="Calibri"/>
                <a:sym typeface="Calibri"/>
              </a:rPr>
              <a:t>Likumprojekts "Likums par energoefektivitāti", 3. lasījumā apstiprināts Latvijas Saeimā 03.03.2016., drīzumā tiks izsludināts – paredz normas attiecībā uz Energoefektivitātes pakalpojumiem”:</a:t>
            </a:r>
          </a:p>
          <a:p>
            <a:pPr marL="358775" marR="0" lvl="1" indent="-358775" algn="l" rtl="0">
              <a:lnSpc>
                <a:spcPct val="100000"/>
              </a:lnSpc>
              <a:spcBef>
                <a:spcPts val="600"/>
              </a:spcBef>
              <a:spcAft>
                <a:spcPts val="0"/>
              </a:spcAft>
              <a:buClr>
                <a:srgbClr val="008000"/>
              </a:buClr>
              <a:buSzPct val="25000"/>
              <a:buFont typeface="Calibri"/>
              <a:buNone/>
            </a:pPr>
            <a:r>
              <a:rPr lang="en-US" sz="2000" b="0" i="0" u="none" strike="noStrike" cap="none">
                <a:solidFill>
                  <a:srgbClr val="008000"/>
                </a:solidFill>
                <a:latin typeface="Calibri"/>
                <a:ea typeface="Calibri"/>
                <a:cs typeface="Calibri"/>
                <a:sym typeface="Calibri"/>
              </a:rPr>
              <a:t>	- </a:t>
            </a:r>
            <a:r>
              <a:rPr lang="en-US" sz="1600" b="0" i="0" u="none" strike="noStrike" cap="none">
                <a:solidFill>
                  <a:schemeClr val="dk1"/>
                </a:solidFill>
                <a:latin typeface="Calibri"/>
                <a:ea typeface="Calibri"/>
                <a:cs typeface="Calibri"/>
                <a:sym typeface="Calibri"/>
              </a:rPr>
              <a:t>Energoefektivitātes pakalpojumu sniegšanā ievēro šādus nosacījumus: </a:t>
            </a:r>
          </a:p>
          <a:p>
            <a:pPr marL="358775" marR="0" lvl="1" indent="-358775" algn="l" rtl="0">
              <a:lnSpc>
                <a:spcPct val="100000"/>
              </a:lnSpc>
              <a:spcBef>
                <a:spcPts val="600"/>
              </a:spcBef>
              <a:spcAft>
                <a:spcPts val="0"/>
              </a:spcAft>
              <a:buClr>
                <a:schemeClr val="dk1"/>
              </a:buClr>
              <a:buFont typeface="Calibri"/>
              <a:buNone/>
            </a:pPr>
            <a:endParaRPr sz="1600" b="0" i="0" u="none" strike="noStrike" cap="none">
              <a:solidFill>
                <a:schemeClr val="dk1"/>
              </a:solidFill>
              <a:latin typeface="Calibri"/>
              <a:ea typeface="Calibri"/>
              <a:cs typeface="Calibri"/>
              <a:sym typeface="Calibri"/>
            </a:endParaRPr>
          </a:p>
          <a:p>
            <a:pPr marL="358775" marR="0" lvl="1" indent="-358775" algn="l" rtl="0">
              <a:lnSpc>
                <a:spcPct val="100000"/>
              </a:lnSpc>
              <a:spcBef>
                <a:spcPts val="600"/>
              </a:spcBef>
              <a:spcAft>
                <a:spcPts val="0"/>
              </a:spcAft>
              <a:buClr>
                <a:schemeClr val="dk1"/>
              </a:buClr>
              <a:buSzPct val="25000"/>
              <a:buFont typeface="Calibri"/>
              <a:buNone/>
            </a:pPr>
            <a:r>
              <a:rPr lang="en-US" sz="1600" b="0" i="0" u="none" strike="noStrike" cap="none">
                <a:solidFill>
                  <a:schemeClr val="dk1"/>
                </a:solidFill>
                <a:latin typeface="Calibri"/>
                <a:ea typeface="Calibri"/>
                <a:cs typeface="Calibri"/>
                <a:sym typeface="Calibri"/>
              </a:rPr>
              <a:t>	</a:t>
            </a:r>
          </a:p>
          <a:p>
            <a:pPr marL="0" marR="0" lvl="0" indent="0" algn="l" rtl="0">
              <a:lnSpc>
                <a:spcPct val="100000"/>
              </a:lnSpc>
              <a:spcBef>
                <a:spcPts val="0"/>
              </a:spcBef>
              <a:spcAft>
                <a:spcPts val="0"/>
              </a:spcAft>
              <a:buNone/>
            </a:pPr>
            <a:endParaRPr sz="1600" b="0" i="0" u="none" strike="noStrike" cap="none">
              <a:solidFill>
                <a:schemeClr val="dk1"/>
              </a:solidFill>
              <a:latin typeface="Calibri"/>
              <a:ea typeface="Calibri"/>
              <a:cs typeface="Calibri"/>
              <a:sym typeface="Calibri"/>
            </a:endParaRPr>
          </a:p>
        </p:txBody>
      </p:sp>
      <p:pic>
        <p:nvPicPr>
          <p:cNvPr id="801" name="Shape 801"/>
          <p:cNvPicPr preferRelativeResize="0"/>
          <p:nvPr/>
        </p:nvPicPr>
        <p:blipFill rotWithShape="1">
          <a:blip r:embed="rId3">
            <a:alphaModFix/>
          </a:blip>
          <a:srcRect/>
          <a:stretch/>
        </p:blipFill>
        <p:spPr>
          <a:xfrm>
            <a:off x="7264400" y="38100"/>
            <a:ext cx="1833562" cy="576262"/>
          </a:xfrm>
          <a:prstGeom prst="rect">
            <a:avLst/>
          </a:prstGeom>
          <a:noFill/>
          <a:ln>
            <a:noFill/>
          </a:ln>
        </p:spPr>
      </p:pic>
      <p:pic>
        <p:nvPicPr>
          <p:cNvPr id="802" name="Shape 802" descr="Latvijas karogs"/>
          <p:cNvPicPr preferRelativeResize="0"/>
          <p:nvPr/>
        </p:nvPicPr>
        <p:blipFill rotWithShape="1">
          <a:blip r:embed="rId4">
            <a:alphaModFix/>
          </a:blip>
          <a:srcRect/>
          <a:stretch/>
        </p:blipFill>
        <p:spPr>
          <a:xfrm>
            <a:off x="5219700" y="115886"/>
            <a:ext cx="1317624" cy="658812"/>
          </a:xfrm>
          <a:prstGeom prst="rect">
            <a:avLst/>
          </a:prstGeom>
          <a:noFill/>
          <a:ln w="9525" cap="flat" cmpd="sng">
            <a:solidFill>
              <a:schemeClr val="dk1"/>
            </a:solidFill>
            <a:prstDash val="solid"/>
            <a:miter/>
            <a:headEnd type="none" w="med" len="med"/>
            <a:tailEnd type="none" w="med" len="med"/>
          </a:ln>
        </p:spPr>
      </p:pic>
      <p:sp>
        <p:nvSpPr>
          <p:cNvPr id="803" name="Shape 803"/>
          <p:cNvSpPr txBox="1"/>
          <p:nvPr/>
        </p:nvSpPr>
        <p:spPr>
          <a:xfrm>
            <a:off x="468312" y="1916111"/>
            <a:ext cx="7920036" cy="12318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Font typeface="Calibri"/>
              <a:buNone/>
            </a:pPr>
            <a:endParaRPr sz="14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ct val="25000"/>
              <a:buFont typeface="Calibri"/>
              <a:buNone/>
            </a:pPr>
            <a:r>
              <a:rPr lang="en-US" sz="1400" b="0" i="0" u="none">
                <a:solidFill>
                  <a:schemeClr val="dk1"/>
                </a:solidFill>
                <a:latin typeface="Calibri"/>
                <a:ea typeface="Calibri"/>
                <a:cs typeface="Calibri"/>
                <a:sym typeface="Calibri"/>
              </a:rPr>
              <a:t>1) energoefektivitātes pakalpojuma izmaksas sedz ar daļu no tā energoefektivitātes uzlabojuma vai enerģijas ietaupījuma finanšu vērtības, kas ir radusies, sniedzot energoefektivitātes pakalpojumu; </a:t>
            </a:r>
          </a:p>
          <a:p>
            <a:pPr marL="0" marR="0" lvl="0" indent="0" algn="l" rtl="0">
              <a:lnSpc>
                <a:spcPct val="100000"/>
              </a:lnSpc>
              <a:spcBef>
                <a:spcPts val="0"/>
              </a:spcBef>
              <a:spcAft>
                <a:spcPts val="0"/>
              </a:spcAft>
              <a:buClr>
                <a:schemeClr val="dk1"/>
              </a:buClr>
              <a:buSzPct val="25000"/>
              <a:buFont typeface="Calibri"/>
              <a:buNone/>
            </a:pPr>
            <a:r>
              <a:rPr lang="en-US" sz="1400" b="0" i="0" u="none">
                <a:solidFill>
                  <a:schemeClr val="dk1"/>
                </a:solidFill>
                <a:latin typeface="Calibri"/>
                <a:ea typeface="Calibri"/>
                <a:cs typeface="Calibri"/>
                <a:sym typeface="Calibri"/>
              </a:rPr>
              <a:t>2) energoefektivitātes pakalpojuma sniedzējs uzņemas projekta finansiālos, tehniskos un komerciālos riskus. </a:t>
            </a:r>
            <a:r>
              <a:rPr lang="en-US" sz="1800" b="0" i="0" u="none">
                <a:solidFill>
                  <a:schemeClr val="dk1"/>
                </a:solidFill>
                <a:latin typeface="Calibri"/>
                <a:ea typeface="Calibri"/>
                <a:cs typeface="Calibri"/>
                <a:sym typeface="Calibri"/>
              </a:rPr>
              <a:t>	</a:t>
            </a:r>
          </a:p>
        </p:txBody>
      </p:sp>
      <p:sp>
        <p:nvSpPr>
          <p:cNvPr id="804" name="Shape 804"/>
          <p:cNvSpPr txBox="1"/>
          <p:nvPr/>
        </p:nvSpPr>
        <p:spPr>
          <a:xfrm>
            <a:off x="539750" y="2997200"/>
            <a:ext cx="8208962" cy="2092324"/>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Font typeface="Calibri"/>
              <a:buNone/>
            </a:pPr>
            <a:endParaRPr sz="1600" b="0" i="0" u="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ct val="25000"/>
              <a:buFont typeface="Calibri"/>
              <a:buNone/>
            </a:pPr>
            <a:r>
              <a:rPr lang="en-US" sz="1600" b="0" i="0" u="none">
                <a:solidFill>
                  <a:schemeClr val="dk1"/>
                </a:solidFill>
                <a:latin typeface="Calibri"/>
                <a:ea typeface="Calibri"/>
                <a:cs typeface="Calibri"/>
                <a:sym typeface="Calibri"/>
              </a:rPr>
              <a:t>- Izsludinot publisko iepirkumu par energoefektivitātes pakalpojuma līguma slēgšanu, pasūtītājs izvirza prasības, kuru mērķis ir nodrošināt energoefektivitātes pakalpojuma līguma atbilstību Energoefektivitates likuma 14.panta pirmajai, otrajai un ceturtajai daļai. </a:t>
            </a:r>
          </a:p>
          <a:p>
            <a:pPr marL="0" marR="0" lvl="0" indent="0" algn="l" rtl="0">
              <a:lnSpc>
                <a:spcPct val="100000"/>
              </a:lnSpc>
              <a:spcBef>
                <a:spcPts val="0"/>
              </a:spcBef>
              <a:spcAft>
                <a:spcPts val="0"/>
              </a:spcAft>
              <a:buClr>
                <a:schemeClr val="dk1"/>
              </a:buClr>
              <a:buSzPct val="25000"/>
              <a:buFont typeface="Calibri"/>
              <a:buNone/>
            </a:pPr>
            <a:r>
              <a:rPr lang="en-US" sz="1600" b="0" i="0" u="none">
                <a:solidFill>
                  <a:schemeClr val="dk1"/>
                </a:solidFill>
                <a:latin typeface="Calibri"/>
                <a:ea typeface="Calibri"/>
                <a:cs typeface="Calibri"/>
                <a:sym typeface="Calibri"/>
              </a:rPr>
              <a:t>- Sadales operatori un enerģijas mazumtirgotāji ievēro labas komercprakses principus, tai skaitā attiecībā uz energoefektivitātes pakalpojumu vai citu energoefektivitātes uzlabošanas pasākumu pieprasījumu un sniegšanu un šādu pakalpojumu vai pasākumu tirgus attīstību. Atbildību par konkurenci ierobežojošām darbībām nosaka normatīvie akti konkurences jomā. </a:t>
            </a:r>
            <a:r>
              <a:rPr lang="en-US" sz="1800" b="0" i="0" u="none">
                <a:solidFill>
                  <a:schemeClr val="dk1"/>
                </a:solidFill>
                <a:latin typeface="Calibri"/>
                <a:ea typeface="Calibri"/>
                <a:cs typeface="Calibri"/>
                <a:sym typeface="Calibri"/>
              </a:rPr>
              <a:t>	</a:t>
            </a:r>
          </a:p>
        </p:txBody>
      </p:sp>
    </p:spTree>
  </p:cSld>
  <p:clrMapOvr>
    <a:masterClrMapping/>
  </p:clrMapOvr>
</p:sld>
</file>

<file path=ppt/theme/theme1.xml><?xml version="1.0" encoding="utf-8"?>
<a:theme xmlns:a="http://schemas.openxmlformats.org/drawingml/2006/main" name="10_Larissa">
  <a:themeElements>
    <a:clrScheme name="Larissa">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8_Larissa">
  <a:themeElements>
    <a:clrScheme name="Larissa">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9_Larissa">
  <a:themeElements>
    <a:clrScheme name="Larissa">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arissa">
  <a:themeElements>
    <a:clrScheme name="Larissa">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Larissa">
  <a:themeElements>
    <a:clrScheme name="Larissa">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Larissa">
  <a:themeElements>
    <a:clrScheme name="Larissa">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Larissa">
  <a:themeElements>
    <a:clrScheme name="Larissa">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Larissa">
  <a:themeElements>
    <a:clrScheme name="Larissa">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6_Larissa">
  <a:themeElements>
    <a:clrScheme name="Larissa">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7_Larissa">
  <a:themeElements>
    <a:clrScheme name="Larissa">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2331</Words>
  <Application>Microsoft Office PowerPoint</Application>
  <PresentationFormat>On-screen Show (4:3)</PresentationFormat>
  <Paragraphs>354</Paragraphs>
  <Slides>23</Slides>
  <Notes>23</Notes>
  <HiddenSlides>0</HiddenSlides>
  <MMClips>0</MMClips>
  <ScaleCrop>false</ScaleCrop>
  <HeadingPairs>
    <vt:vector size="6" baseType="variant">
      <vt:variant>
        <vt:lpstr>Fonts Used</vt:lpstr>
      </vt:variant>
      <vt:variant>
        <vt:i4>3</vt:i4>
      </vt:variant>
      <vt:variant>
        <vt:lpstr>Theme</vt:lpstr>
      </vt:variant>
      <vt:variant>
        <vt:i4>11</vt:i4>
      </vt:variant>
      <vt:variant>
        <vt:lpstr>Slide Titles</vt:lpstr>
      </vt:variant>
      <vt:variant>
        <vt:i4>23</vt:i4>
      </vt:variant>
    </vt:vector>
  </HeadingPairs>
  <TitlesOfParts>
    <vt:vector size="37" baseType="lpstr">
      <vt:lpstr>Arial</vt:lpstr>
      <vt:lpstr>Calibri</vt:lpstr>
      <vt:lpstr>Noto Sans Symbols</vt:lpstr>
      <vt:lpstr>10_Larissa</vt:lpstr>
      <vt:lpstr>1_Larissa</vt:lpstr>
      <vt:lpstr>Larissa</vt:lpstr>
      <vt:lpstr>2_Larissa</vt:lpstr>
      <vt:lpstr>3_Larissa</vt:lpstr>
      <vt:lpstr>4_Larissa</vt:lpstr>
      <vt:lpstr>5_Larissa</vt:lpstr>
      <vt:lpstr>6_Larissa</vt:lpstr>
      <vt:lpstr>7_Larissa</vt:lpstr>
      <vt:lpstr>8_Larissa</vt:lpstr>
      <vt:lpstr>9_Larissa</vt:lpstr>
      <vt:lpstr>PowerPoint Presentation</vt:lpstr>
      <vt:lpstr>EEL pakalpojumu iepirkums un līgumslēgšana</vt:lpstr>
      <vt:lpstr>EEL pakalpojumu iepirkums un līgumslēgšana</vt:lpstr>
      <vt:lpstr>Energoefektivitātes līguma (EEL) definīcija</vt:lpstr>
      <vt:lpstr>Tiesiskais regulējums ES līmenī</vt:lpstr>
      <vt:lpstr>Eiropas EEL kodekss</vt:lpstr>
      <vt:lpstr>EEL tiesību normas nacionālajā līmenī</vt:lpstr>
      <vt:lpstr>EEL tiesību normas Latvijā:</vt:lpstr>
      <vt:lpstr>EEL tiesību normas Latvijā:</vt:lpstr>
      <vt:lpstr>Divpakāpju iepirkums ar pārrunām  (balstoties uz EUROCONTRACT projektu izstrādes modeļiem)</vt:lpstr>
      <vt:lpstr>Vienas pakāpes iepirkums ar pārrunu procesu  (balstoties uz EUROCONTRACT projektu izstrādes modeļiem)</vt:lpstr>
      <vt:lpstr>Vienas pakāpes process (nav paredzētas pārrunas)</vt:lpstr>
      <vt:lpstr>Iepirkumu procedūras Tipiskie procesa soļi</vt:lpstr>
      <vt:lpstr>Iepirkumu konkursu procedūras Tipiskie procesa soļi</vt:lpstr>
      <vt:lpstr>Iepirkumu procedūras Tipiskie procesa soļi</vt:lpstr>
      <vt:lpstr>Iepirkumu procedūras Tipiskie procesa soļi</vt:lpstr>
      <vt:lpstr>Iepirkumu procedūras Tipiskie procesa soļi</vt:lpstr>
      <vt:lpstr>Iepirkumu procedūras Tipiskie procesa soļi</vt:lpstr>
      <vt:lpstr>Iepirkumu procedūras Tipiskie procesa soļi</vt:lpstr>
      <vt:lpstr>Iepirkumu procedūras  Tipiskais grafiks (divpakāpju procedūra - KEA pieredze)</vt:lpstr>
      <vt:lpstr>Minimālais iepirkuma dokumentācijas saturs</vt:lpstr>
      <vt:lpstr>EEL līgumu galvenās sastāvdaļas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Ilze Tijone</dc:creator>
  <cp:lastModifiedBy>Ilze Tijone</cp:lastModifiedBy>
  <cp:revision>5</cp:revision>
  <dcterms:modified xsi:type="dcterms:W3CDTF">2016-10-11T05:29:36Z</dcterms:modified>
</cp:coreProperties>
</file>